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352" r:id="rId3"/>
    <p:sldId id="499" r:id="rId4"/>
    <p:sldId id="495" r:id="rId5"/>
    <p:sldId id="500" r:id="rId6"/>
    <p:sldId id="496" r:id="rId7"/>
    <p:sldId id="497" r:id="rId8"/>
    <p:sldId id="351" r:id="rId9"/>
    <p:sldId id="498" r:id="rId10"/>
    <p:sldId id="359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51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1"/>
    <p:restoredTop sz="94837"/>
  </p:normalViewPr>
  <p:slideViewPr>
    <p:cSldViewPr snapToGrid="0" snapToObjects="1">
      <p:cViewPr>
        <p:scale>
          <a:sx n="101" d="100"/>
          <a:sy n="101" d="100"/>
        </p:scale>
        <p:origin x="200" y="4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B15481-CC13-7148-B2E3-3A00A445EA71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0EB013-C5E6-1F41-A6D1-141A76ED4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754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 block"/>
          <p:cNvSpPr/>
          <p:nvPr/>
        </p:nvSpPr>
        <p:spPr>
          <a:xfrm>
            <a:off x="0" y="0"/>
            <a:ext cx="3718560" cy="6858000"/>
          </a:xfrm>
          <a:prstGeom prst="rect">
            <a:avLst/>
          </a:prstGeom>
          <a:solidFill>
            <a:srgbClr val="041E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Accent rule"/>
          <p:cNvSpPr/>
          <p:nvPr/>
        </p:nvSpPr>
        <p:spPr>
          <a:xfrm>
            <a:off x="755904" y="2377440"/>
            <a:ext cx="1097280" cy="4876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Course"/>
          <p:cNvSpPr>
            <a:spLocks noGrp="1"/>
          </p:cNvSpPr>
          <p:nvPr>
            <p:ph type="body" idx="3"/>
          </p:nvPr>
        </p:nvSpPr>
        <p:spPr>
          <a:xfrm>
            <a:off x="755904" y="2560320"/>
            <a:ext cx="2804160" cy="195072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4000" b="1" i="0">
                <a:solidFill>
                  <a:srgbClr val="FFFFFF"/>
                </a:solidFill>
                <a:latin typeface="Arial"/>
              </a:defRPr>
            </a:lvl1pPr>
            <a:lvl2pPr marL="0" indent="0">
              <a:spcBef>
                <a:spcPts val="800"/>
              </a:spcBef>
              <a:buNone/>
              <a:defRPr sz="1600" b="0" i="0">
                <a:solidFill>
                  <a:srgbClr val="A9B8DC"/>
                </a:solidFill>
                <a:latin typeface="Arial"/>
              </a:defRPr>
            </a:lvl2pPr>
          </a:lstStyle>
          <a:p>
            <a:endParaRPr lang="en-US"/>
          </a:p>
        </p:txBody>
      </p:sp>
      <p:sp>
        <p:nvSpPr>
          <p:cNvPr id="5" name="Topic line"/>
          <p:cNvSpPr>
            <a:spLocks noGrp="1"/>
          </p:cNvSpPr>
          <p:nvPr>
            <p:ph type="body" idx="1"/>
          </p:nvPr>
        </p:nvSpPr>
        <p:spPr>
          <a:xfrm>
            <a:off x="4389120" y="2560320"/>
            <a:ext cx="7010400" cy="414528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20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389120" y="2968752"/>
            <a:ext cx="7010400" cy="10972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5333" b="1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" name="Term line"/>
          <p:cNvSpPr>
            <a:spLocks noGrp="1"/>
          </p:cNvSpPr>
          <p:nvPr>
            <p:ph type="body" idx="2"/>
          </p:nvPr>
        </p:nvSpPr>
        <p:spPr>
          <a:xfrm>
            <a:off x="4389120" y="4024579"/>
            <a:ext cx="7010400" cy="4876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1867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deba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1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7 - Repeated Games</a:t>
            </a:r>
            <a:endParaRPr lang="en-US" dirty="0"/>
          </a:p>
        </p:txBody>
      </p:sp>
      <p:sp>
        <p:nvSpPr>
          <p:cNvPr id="1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7" name="Left column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3474633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8" name="Right column"/>
          <p:cNvSpPr>
            <a:spLocks noGrp="1"/>
          </p:cNvSpPr>
          <p:nvPr>
            <p:ph type="body" idx="2"/>
          </p:nvPr>
        </p:nvSpPr>
        <p:spPr>
          <a:xfrm>
            <a:off x="8046519" y="1645879"/>
            <a:ext cx="3352716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7 - Repeated Games</a:t>
            </a:r>
          </a:p>
        </p:txBody>
      </p:sp>
      <p:sp>
        <p:nvSpPr>
          <p:cNvPr id="2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ebar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7" name="Left column"/>
          <p:cNvSpPr>
            <a:spLocks noGrp="1"/>
          </p:cNvSpPr>
          <p:nvPr>
            <p:ph type="body" idx="1"/>
          </p:nvPr>
        </p:nvSpPr>
        <p:spPr>
          <a:xfrm>
            <a:off x="4389011" y="1645879"/>
            <a:ext cx="2369284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8" name="Right column"/>
          <p:cNvSpPr>
            <a:spLocks noGrp="1"/>
          </p:cNvSpPr>
          <p:nvPr>
            <p:ph type="body" idx="2"/>
          </p:nvPr>
        </p:nvSpPr>
        <p:spPr>
          <a:xfrm>
            <a:off x="9727317" y="1645879"/>
            <a:ext cx="1791434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7 - Repeated Games</a:t>
            </a:r>
          </a:p>
        </p:txBody>
      </p:sp>
      <p:sp>
        <p:nvSpPr>
          <p:cNvPr id="20" name="Slide number"/>
          <p:cNvSpPr>
            <a:spLocks noGrp="1"/>
          </p:cNvSpPr>
          <p:nvPr>
            <p:ph type="sldNum" idx="12"/>
          </p:nvPr>
        </p:nvSpPr>
        <p:spPr>
          <a:xfrm>
            <a:off x="10650071" y="6372198"/>
            <a:ext cx="868680" cy="274320"/>
          </a:xfrm>
        </p:spPr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D2DF41B7-E1E9-E209-647A-D532E3AEAAB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058164" y="1645879"/>
            <a:ext cx="2369284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143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tement +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24" name="Statem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8686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933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25" name="Divider"/>
          <p:cNvSpPr/>
          <p:nvPr/>
        </p:nvSpPr>
        <p:spPr>
          <a:xfrm>
            <a:off x="4389010" y="2605999"/>
            <a:ext cx="7010225" cy="13716"/>
          </a:xfrm>
          <a:prstGeom prst="rect">
            <a:avLst/>
          </a:prstGeom>
          <a:solidFill>
            <a:srgbClr val="D6D9E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Left column"/>
          <p:cNvSpPr>
            <a:spLocks noGrp="1"/>
          </p:cNvSpPr>
          <p:nvPr>
            <p:ph type="body" idx="2"/>
          </p:nvPr>
        </p:nvSpPr>
        <p:spPr>
          <a:xfrm>
            <a:off x="4389010" y="2834599"/>
            <a:ext cx="3474633" cy="291988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27" name="Right column"/>
          <p:cNvSpPr>
            <a:spLocks noGrp="1"/>
          </p:cNvSpPr>
          <p:nvPr>
            <p:ph type="body" idx="3"/>
          </p:nvPr>
        </p:nvSpPr>
        <p:spPr>
          <a:xfrm>
            <a:off x="8046519" y="2834599"/>
            <a:ext cx="3352716" cy="291988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28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7 - Repeated Games</a:t>
            </a:r>
          </a:p>
        </p:txBody>
      </p:sp>
      <p:sp>
        <p:nvSpPr>
          <p:cNvPr id="29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nner +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anner"/>
          <p:cNvSpPr/>
          <p:nvPr/>
        </p:nvSpPr>
        <p:spPr>
          <a:xfrm>
            <a:off x="0" y="0"/>
            <a:ext cx="12191695" cy="16002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Accent rule"/>
          <p:cNvSpPr/>
          <p:nvPr/>
        </p:nvSpPr>
        <p:spPr>
          <a:xfrm>
            <a:off x="667512" y="1572768"/>
            <a:ext cx="10856671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Title"/>
          <p:cNvSpPr>
            <a:spLocks noGrp="1"/>
          </p:cNvSpPr>
          <p:nvPr>
            <p:ph type="title"/>
          </p:nvPr>
        </p:nvSpPr>
        <p:spPr>
          <a:xfrm>
            <a:off x="667512" y="502920"/>
            <a:ext cx="10789920" cy="82296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4000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33" name="Left column"/>
          <p:cNvSpPr>
            <a:spLocks noGrp="1"/>
          </p:cNvSpPr>
          <p:nvPr>
            <p:ph type="body" idx="1"/>
          </p:nvPr>
        </p:nvSpPr>
        <p:spPr>
          <a:xfrm>
            <a:off x="667512" y="1965960"/>
            <a:ext cx="5120640" cy="38404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34" name="Right column"/>
          <p:cNvSpPr>
            <a:spLocks noGrp="1"/>
          </p:cNvSpPr>
          <p:nvPr>
            <p:ph type="body" idx="2"/>
          </p:nvPr>
        </p:nvSpPr>
        <p:spPr>
          <a:xfrm>
            <a:off x="6355080" y="1965960"/>
            <a:ext cx="5120640" cy="38404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35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7 - Repeated Games</a:t>
            </a:r>
          </a:p>
        </p:txBody>
      </p:sp>
      <p:sp>
        <p:nvSpPr>
          <p:cNvPr id="36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debar Content (ic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 dirty="0"/>
          </a:p>
        </p:txBody>
      </p:sp>
      <p:sp>
        <p:nvSpPr>
          <p:cNvPr id="38" name="Mark"/>
          <p:cNvSpPr>
            <a:spLocks noGrp="1"/>
          </p:cNvSpPr>
          <p:nvPr>
            <p:ph type="pic" idx="4"/>
          </p:nvPr>
        </p:nvSpPr>
        <p:spPr>
          <a:xfrm>
            <a:off x="755885" y="1627591"/>
            <a:ext cx="755904" cy="755904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39" name="Accent rule"/>
          <p:cNvSpPr/>
          <p:nvPr/>
        </p:nvSpPr>
        <p:spPr>
          <a:xfrm>
            <a:off x="755885" y="2441407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Title / kicker"/>
          <p:cNvSpPr>
            <a:spLocks noGrp="1"/>
          </p:cNvSpPr>
          <p:nvPr>
            <p:ph type="title"/>
          </p:nvPr>
        </p:nvSpPr>
        <p:spPr>
          <a:xfrm>
            <a:off x="755885" y="2596855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1" name="Content"/>
          <p:cNvSpPr>
            <a:spLocks noGrp="1"/>
          </p:cNvSpPr>
          <p:nvPr>
            <p:ph type="body" idx="1"/>
          </p:nvPr>
        </p:nvSpPr>
        <p:spPr>
          <a:xfrm>
            <a:off x="4389010" y="2596855"/>
            <a:ext cx="7010225" cy="3157625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7 - Repeated Games</a:t>
            </a:r>
          </a:p>
        </p:txBody>
      </p:sp>
      <p:sp>
        <p:nvSpPr>
          <p:cNvPr id="4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debar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7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8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7 - Repeated Games</a:t>
            </a:r>
          </a:p>
        </p:txBody>
      </p:sp>
      <p:sp>
        <p:nvSpPr>
          <p:cNvPr id="5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xampl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Chip"/>
          <p:cNvSpPr/>
          <p:nvPr/>
        </p:nvSpPr>
        <p:spPr>
          <a:xfrm>
            <a:off x="755885" y="1115568"/>
            <a:ext cx="1069848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Arial"/>
              </a:rPr>
              <a:t>EXAMPLE</a:t>
            </a:r>
          </a:p>
        </p:txBody>
      </p:sp>
      <p:sp>
        <p:nvSpPr>
          <p:cNvPr id="53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4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55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56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57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7 - Repeated Games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am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0" name="Chip"/>
          <p:cNvSpPr/>
          <p:nvPr/>
        </p:nvSpPr>
        <p:spPr>
          <a:xfrm>
            <a:off x="755885" y="1115568"/>
            <a:ext cx="630936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Arial"/>
              </a:rPr>
              <a:t>GAME</a:t>
            </a:r>
          </a:p>
        </p:txBody>
      </p:sp>
      <p:sp>
        <p:nvSpPr>
          <p:cNvPr id="61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2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3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4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5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7 - Repeated Games</a:t>
            </a:r>
          </a:p>
        </p:txBody>
      </p:sp>
      <p:sp>
        <p:nvSpPr>
          <p:cNvPr id="66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mage +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8" name="Mark"/>
          <p:cNvSpPr>
            <a:spLocks noGrp="1"/>
          </p:cNvSpPr>
          <p:nvPr>
            <p:ph type="pic" idx="4"/>
          </p:nvPr>
        </p:nvSpPr>
        <p:spPr>
          <a:xfrm>
            <a:off x="755885" y="1627591"/>
            <a:ext cx="755904" cy="755904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9" name="Accent rule"/>
          <p:cNvSpPr/>
          <p:nvPr/>
        </p:nvSpPr>
        <p:spPr>
          <a:xfrm>
            <a:off x="755885" y="2441407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0" name="Title / kicker"/>
          <p:cNvSpPr>
            <a:spLocks noGrp="1"/>
          </p:cNvSpPr>
          <p:nvPr>
            <p:ph type="title"/>
          </p:nvPr>
        </p:nvSpPr>
        <p:spPr>
          <a:xfrm>
            <a:off x="755885" y="2596855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1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2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3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7 - Repeated Games</a:t>
            </a:r>
          </a:p>
        </p:txBody>
      </p:sp>
      <p:sp>
        <p:nvSpPr>
          <p:cNvPr id="74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"/>
          <p:cNvSpPr>
            <a:spLocks noGrp="1"/>
          </p:cNvSpPr>
          <p:nvPr>
            <p:ph type="title"/>
          </p:nvPr>
        </p:nvSpPr>
        <p:spPr>
          <a:xfrm>
            <a:off x="667512" y="411480"/>
            <a:ext cx="10789920" cy="6400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3333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6" name="Picture"/>
          <p:cNvSpPr>
            <a:spLocks noGrp="1"/>
          </p:cNvSpPr>
          <p:nvPr>
            <p:ph type="pic" idx="1"/>
          </p:nvPr>
        </p:nvSpPr>
        <p:spPr>
          <a:xfrm>
            <a:off x="667512" y="1325880"/>
            <a:ext cx="10789920" cy="420624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7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7 - Repeated Games</a:t>
            </a:r>
          </a:p>
        </p:txBody>
      </p:sp>
      <p:sp>
        <p:nvSpPr>
          <p:cNvPr id="78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(sideb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0" name="Accent rule"/>
          <p:cNvSpPr/>
          <p:nvPr/>
        </p:nvSpPr>
        <p:spPr>
          <a:xfrm>
            <a:off x="755885" y="1975104"/>
            <a:ext cx="1097280" cy="3657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1" name="Title"/>
          <p:cNvSpPr>
            <a:spLocks noGrp="1"/>
          </p:cNvSpPr>
          <p:nvPr>
            <p:ph type="title"/>
          </p:nvPr>
        </p:nvSpPr>
        <p:spPr>
          <a:xfrm>
            <a:off x="755885" y="2167128"/>
            <a:ext cx="2798064" cy="14630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3733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2" name="Statement"/>
          <p:cNvSpPr>
            <a:spLocks noGrp="1"/>
          </p:cNvSpPr>
          <p:nvPr>
            <p:ph type="body" idx="1"/>
          </p:nvPr>
        </p:nvSpPr>
        <p:spPr>
          <a:xfrm>
            <a:off x="4389010" y="2167128"/>
            <a:ext cx="7010225" cy="219456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933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3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7 - Repeated Games</a:t>
            </a:r>
          </a:p>
        </p:txBody>
      </p:sp>
      <p:sp>
        <p:nvSpPr>
          <p:cNvPr id="84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(full ble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Field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6" name="Accent rule"/>
          <p:cNvSpPr/>
          <p:nvPr/>
        </p:nvSpPr>
        <p:spPr>
          <a:xfrm>
            <a:off x="1161288" y="1892808"/>
            <a:ext cx="1463040" cy="3657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7" name="Title"/>
          <p:cNvSpPr>
            <a:spLocks noGrp="1"/>
          </p:cNvSpPr>
          <p:nvPr>
            <p:ph type="title"/>
          </p:nvPr>
        </p:nvSpPr>
        <p:spPr>
          <a:xfrm>
            <a:off x="1161288" y="2258568"/>
            <a:ext cx="9875520" cy="9144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4533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8" name="Statement"/>
          <p:cNvSpPr>
            <a:spLocks noGrp="1"/>
          </p:cNvSpPr>
          <p:nvPr>
            <p:ph type="body" idx="1"/>
          </p:nvPr>
        </p:nvSpPr>
        <p:spPr>
          <a:xfrm>
            <a:off x="1161288" y="3593592"/>
            <a:ext cx="9052560" cy="14630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667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7 - Repeated Games</a:t>
            </a:r>
          </a:p>
        </p:txBody>
      </p:sp>
      <p:sp>
        <p:nvSpPr>
          <p:cNvPr id="9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ote (full ble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Quote"/>
          <p:cNvSpPr>
            <a:spLocks noGrp="1"/>
          </p:cNvSpPr>
          <p:nvPr>
            <p:ph type="body" idx="1"/>
          </p:nvPr>
        </p:nvSpPr>
        <p:spPr>
          <a:xfrm>
            <a:off x="1399032" y="1645920"/>
            <a:ext cx="9418320" cy="2834640"/>
          </a:xfrm>
        </p:spPr>
        <p:txBody>
          <a:bodyPr wrap="square" lIns="0" tIns="0" rIns="0" bIns="0" anchor="ctr">
            <a:normAutofit/>
          </a:bodyPr>
          <a:lstStyle>
            <a:lvl1pPr marL="0" indent="0">
              <a:spcBef>
                <a:spcPts val="1400"/>
              </a:spcBef>
              <a:buNone/>
              <a:defRPr sz="40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92" name="Accent rule"/>
          <p:cNvSpPr/>
          <p:nvPr/>
        </p:nvSpPr>
        <p:spPr>
          <a:xfrm>
            <a:off x="1399032" y="4818888"/>
            <a:ext cx="978408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3" name="Attribution"/>
          <p:cNvSpPr>
            <a:spLocks noGrp="1"/>
          </p:cNvSpPr>
          <p:nvPr>
            <p:ph type="body" idx="2"/>
          </p:nvPr>
        </p:nvSpPr>
        <p:spPr>
          <a:xfrm>
            <a:off x="1399032" y="5020056"/>
            <a:ext cx="8503920" cy="4572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000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94" name="Role"/>
          <p:cNvSpPr>
            <a:spLocks noGrp="1"/>
          </p:cNvSpPr>
          <p:nvPr>
            <p:ph type="body" idx="3"/>
          </p:nvPr>
        </p:nvSpPr>
        <p:spPr>
          <a:xfrm>
            <a:off x="1399032" y="5440680"/>
            <a:ext cx="8503920" cy="36576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16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95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7 - Repeated Games</a:t>
            </a:r>
          </a:p>
        </p:txBody>
      </p:sp>
      <p:sp>
        <p:nvSpPr>
          <p:cNvPr id="96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ote (sideb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8" name="Accent rule"/>
          <p:cNvSpPr/>
          <p:nvPr/>
        </p:nvSpPr>
        <p:spPr>
          <a:xfrm>
            <a:off x="755885" y="2295144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9" name="Attribution"/>
          <p:cNvSpPr>
            <a:spLocks noGrp="1"/>
          </p:cNvSpPr>
          <p:nvPr>
            <p:ph type="body" idx="1"/>
          </p:nvPr>
        </p:nvSpPr>
        <p:spPr>
          <a:xfrm>
            <a:off x="755885" y="2496312"/>
            <a:ext cx="2798064" cy="5486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267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100" name="Role"/>
          <p:cNvSpPr>
            <a:spLocks noGrp="1"/>
          </p:cNvSpPr>
          <p:nvPr>
            <p:ph type="body" idx="2"/>
          </p:nvPr>
        </p:nvSpPr>
        <p:spPr>
          <a:xfrm>
            <a:off x="755885" y="3017520"/>
            <a:ext cx="2798064" cy="4572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1467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101" name="Quote"/>
          <p:cNvSpPr>
            <a:spLocks noGrp="1"/>
          </p:cNvSpPr>
          <p:nvPr>
            <p:ph type="body" idx="3"/>
          </p:nvPr>
        </p:nvSpPr>
        <p:spPr>
          <a:xfrm>
            <a:off x="4389010" y="1645879"/>
            <a:ext cx="7010225" cy="3108960"/>
          </a:xfrm>
        </p:spPr>
        <p:txBody>
          <a:bodyPr wrap="square" lIns="0" tIns="0" rIns="0" bIns="0" anchor="ctr">
            <a:normAutofit/>
          </a:bodyPr>
          <a:lstStyle>
            <a:lvl1pPr marL="0" indent="0">
              <a:spcBef>
                <a:spcPts val="1400"/>
              </a:spcBef>
              <a:buNone/>
              <a:defRPr sz="3467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0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7 - Repeated Games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ebar Content (ic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idebar band"/>
          <p:cNvSpPr/>
          <p:nvPr userDrawn="1"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 dirty="0"/>
          </a:p>
        </p:txBody>
      </p:sp>
      <p:sp>
        <p:nvSpPr>
          <p:cNvPr id="39" name="Accent rule"/>
          <p:cNvSpPr/>
          <p:nvPr/>
        </p:nvSpPr>
        <p:spPr>
          <a:xfrm>
            <a:off x="755885" y="2441407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Title / kicker"/>
          <p:cNvSpPr>
            <a:spLocks noGrp="1"/>
          </p:cNvSpPr>
          <p:nvPr>
            <p:ph type="title" hasCustomPrompt="1"/>
          </p:nvPr>
        </p:nvSpPr>
        <p:spPr>
          <a:xfrm>
            <a:off x="755885" y="2596855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r>
              <a:rPr lang="en-US" dirty="0"/>
              <a:t>Game</a:t>
            </a:r>
          </a:p>
        </p:txBody>
      </p:sp>
      <p:sp>
        <p:nvSpPr>
          <p:cNvPr id="4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7 - Repeated Games</a:t>
            </a:r>
            <a:endParaRPr lang="en-US" dirty="0"/>
          </a:p>
        </p:txBody>
      </p:sp>
      <p:sp>
        <p:nvSpPr>
          <p:cNvPr id="4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pic>
        <p:nvPicPr>
          <p:cNvPr id="2" name="Picture 1" descr="icon_testtube.png">
            <a:extLst>
              <a:ext uri="{FF2B5EF4-FFF2-40B4-BE49-F238E27FC236}">
                <a16:creationId xmlns:a16="http://schemas.microsoft.com/office/drawing/2014/main" id="{EC153143-95A2-BF21-BA5C-3B56B9F262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3201" y="1145933"/>
            <a:ext cx="889498" cy="1237562"/>
          </a:xfrm>
          <a:prstGeom prst="rect">
            <a:avLst/>
          </a:prstGeom>
        </p:spPr>
      </p:pic>
      <p:sp>
        <p:nvSpPr>
          <p:cNvPr id="3" name="Content">
            <a:extLst>
              <a:ext uri="{FF2B5EF4-FFF2-40B4-BE49-F238E27FC236}">
                <a16:creationId xmlns:a16="http://schemas.microsoft.com/office/drawing/2014/main" id="{18888BE0-6FCB-FE8F-09F9-73A4037BD1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944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Quote (sideb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8" name="Accent rule"/>
          <p:cNvSpPr/>
          <p:nvPr/>
        </p:nvSpPr>
        <p:spPr>
          <a:xfrm>
            <a:off x="755885" y="2295144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9" name="Attribution"/>
          <p:cNvSpPr>
            <a:spLocks noGrp="1"/>
          </p:cNvSpPr>
          <p:nvPr>
            <p:ph type="body" idx="1" hasCustomPrompt="1"/>
          </p:nvPr>
        </p:nvSpPr>
        <p:spPr>
          <a:xfrm>
            <a:off x="755885" y="2496312"/>
            <a:ext cx="2798064" cy="5486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267" b="1" i="0">
                <a:solidFill>
                  <a:srgbClr val="041E7A"/>
                </a:solidFill>
                <a:latin typeface="Arial"/>
              </a:defRPr>
            </a:lvl1pPr>
          </a:lstStyle>
          <a:p>
            <a:r>
              <a:rPr lang="en-US" dirty="0"/>
              <a:t>Game</a:t>
            </a:r>
          </a:p>
        </p:txBody>
      </p:sp>
      <p:sp>
        <p:nvSpPr>
          <p:cNvPr id="100" name="Role"/>
          <p:cNvSpPr>
            <a:spLocks noGrp="1"/>
          </p:cNvSpPr>
          <p:nvPr>
            <p:ph type="body" idx="2"/>
          </p:nvPr>
        </p:nvSpPr>
        <p:spPr>
          <a:xfrm>
            <a:off x="755885" y="3017520"/>
            <a:ext cx="2798064" cy="4572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1467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101" name="Quote"/>
          <p:cNvSpPr>
            <a:spLocks noGrp="1"/>
          </p:cNvSpPr>
          <p:nvPr>
            <p:ph type="body" idx="3"/>
          </p:nvPr>
        </p:nvSpPr>
        <p:spPr>
          <a:xfrm>
            <a:off x="4389010" y="1645879"/>
            <a:ext cx="7010225" cy="3108960"/>
          </a:xfrm>
        </p:spPr>
        <p:txBody>
          <a:bodyPr wrap="square" lIns="0" tIns="0" rIns="0" bIns="0" anchor="ctr">
            <a:normAutofit/>
          </a:bodyPr>
          <a:lstStyle>
            <a:lvl1pPr marL="0" indent="0">
              <a:spcBef>
                <a:spcPts val="1400"/>
              </a:spcBef>
              <a:buNone/>
              <a:defRPr sz="3467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0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7 - Repeated Games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pic>
        <p:nvPicPr>
          <p:cNvPr id="2" name="Picture 1" descr="Generated image: Glowing Sci-Fi Silhouette Test Tube">
            <a:extLst>
              <a:ext uri="{FF2B5EF4-FFF2-40B4-BE49-F238E27FC236}">
                <a16:creationId xmlns:a16="http://schemas.microsoft.com/office/drawing/2014/main" id="{80AFD2F8-A297-3A85-6A9A-7D192BC478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04525" y="3772557"/>
            <a:ext cx="1309664" cy="1964495"/>
          </a:xfrm>
          <a:prstGeom prst="rect">
            <a:avLst/>
          </a:prstGeom>
        </p:spPr>
      </p:pic>
      <p:pic>
        <p:nvPicPr>
          <p:cNvPr id="3" name="Picture 2" descr="icon_testtube.png">
            <a:extLst>
              <a:ext uri="{FF2B5EF4-FFF2-40B4-BE49-F238E27FC236}">
                <a16:creationId xmlns:a16="http://schemas.microsoft.com/office/drawing/2014/main" id="{D13051DB-AC85-EDB6-B8D3-FFFA3FDA65B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3201" y="1145933"/>
            <a:ext cx="889498" cy="123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7968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5" name="Chip"/>
          <p:cNvSpPr/>
          <p:nvPr/>
        </p:nvSpPr>
        <p:spPr>
          <a:xfrm>
            <a:off x="755885" y="1115568"/>
            <a:ext cx="630936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</a:rPr>
              <a:t>GAME</a:t>
            </a:r>
          </a:p>
        </p:txBody>
      </p:sp>
      <p:sp>
        <p:nvSpPr>
          <p:cNvPr id="106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7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08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0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7 - Repeated Games</a:t>
            </a:r>
          </a:p>
        </p:txBody>
      </p:sp>
      <p:sp>
        <p:nvSpPr>
          <p:cNvPr id="11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pic>
        <p:nvPicPr>
          <p:cNvPr id="2" name="Picture 1" descr="Generated image: Glowing Sci-Fi Silhouette Test Tube">
            <a:extLst>
              <a:ext uri="{FF2B5EF4-FFF2-40B4-BE49-F238E27FC236}">
                <a16:creationId xmlns:a16="http://schemas.microsoft.com/office/drawing/2014/main" id="{E1CEF38A-2CAF-6AB6-74A2-66F64881B1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8325" y="3485398"/>
            <a:ext cx="1151149" cy="172672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2" name="Chip"/>
          <p:cNvSpPr/>
          <p:nvPr/>
        </p:nvSpPr>
        <p:spPr>
          <a:xfrm>
            <a:off x="755885" y="1115568"/>
            <a:ext cx="1069848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Arial"/>
              </a:rPr>
              <a:t>EXAMPLE</a:t>
            </a:r>
          </a:p>
        </p:txBody>
      </p:sp>
      <p:sp>
        <p:nvSpPr>
          <p:cNvPr id="113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4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15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16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7 - Repeated Games</a:t>
            </a:r>
          </a:p>
        </p:txBody>
      </p:sp>
      <p:sp>
        <p:nvSpPr>
          <p:cNvPr id="117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9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0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21" name="Top rule"/>
          <p:cNvSpPr/>
          <p:nvPr/>
        </p:nvSpPr>
        <p:spPr>
          <a:xfrm>
            <a:off x="4389010" y="1645879"/>
            <a:ext cx="7010225" cy="10973"/>
          </a:xfrm>
          <a:prstGeom prst="rect">
            <a:avLst/>
          </a:prstGeom>
          <a:solidFill>
            <a:srgbClr val="D6D9E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2" name="Bottom rule"/>
          <p:cNvSpPr/>
          <p:nvPr/>
        </p:nvSpPr>
        <p:spPr>
          <a:xfrm>
            <a:off x="4389010" y="5541264"/>
            <a:ext cx="7010225" cy="10973"/>
          </a:xfrm>
          <a:prstGeom prst="rect">
            <a:avLst/>
          </a:prstGeom>
          <a:solidFill>
            <a:srgbClr val="D6D9E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3" name="Artwork"/>
          <p:cNvSpPr>
            <a:spLocks noGrp="1"/>
          </p:cNvSpPr>
          <p:nvPr>
            <p:ph type="pic" idx="1"/>
          </p:nvPr>
        </p:nvSpPr>
        <p:spPr>
          <a:xfrm>
            <a:off x="4389010" y="1874479"/>
            <a:ext cx="7010225" cy="39319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24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7 - Repeated Games</a:t>
            </a:r>
          </a:p>
        </p:txBody>
      </p:sp>
      <p:sp>
        <p:nvSpPr>
          <p:cNvPr id="125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7 - Repeated Games</a:t>
            </a:r>
          </a:p>
        </p:txBody>
      </p:sp>
      <p:sp>
        <p:nvSpPr>
          <p:cNvPr id="127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itle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29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30" name="Copyright"/>
          <p:cNvSpPr txBox="1"/>
          <p:nvPr/>
        </p:nvSpPr>
        <p:spPr>
          <a:xfrm>
            <a:off x="667512" y="6372198"/>
            <a:ext cx="5120640" cy="274320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>
              <a:buNone/>
            </a:pPr>
            <a:r>
              <a:rPr lang="en-US" sz="1200" dirty="0">
                <a:solidFill>
                  <a:srgbClr val="6E7684"/>
                </a:solidFill>
                <a:latin typeface="Arial"/>
              </a:rPr>
              <a:t>Game Theory © Mike Shor</a:t>
            </a:r>
          </a:p>
        </p:txBody>
      </p:sp>
      <p:sp>
        <p:nvSpPr>
          <p:cNvPr id="131" name="Topic label"/>
          <p:cNvSpPr>
            <a:spLocks noGrp="1"/>
          </p:cNvSpPr>
          <p:nvPr>
            <p:ph type="ftr" idx="10"/>
          </p:nvPr>
        </p:nvSpPr>
        <p:spPr>
          <a:xfrm>
            <a:off x="5760720" y="6372198"/>
            <a:ext cx="4480560" cy="274320"/>
          </a:xfrm>
        </p:spPr>
        <p:txBody>
          <a:bodyPr wrap="square" lIns="0" tIns="0" rIns="0" bIns="0" anchor="t">
            <a:normAutofit/>
          </a:bodyPr>
          <a:lstStyle>
            <a:lvl1pPr marL="0" indent="0" algn="r">
              <a:spcBef>
                <a:spcPts val="1400"/>
              </a:spcBef>
              <a:buNone/>
              <a:defRPr sz="1200" b="0" i="0">
                <a:solidFill>
                  <a:srgbClr val="D6D9E0"/>
                </a:solidFill>
                <a:latin typeface="Arial"/>
              </a:defRPr>
            </a:lvl1pPr>
          </a:lstStyle>
          <a:p>
            <a:r>
              <a:rPr lang="en-US"/>
              <a:t>Game 7 - Repeated Games</a:t>
            </a:r>
            <a:endParaRPr lang="en-US" dirty="0"/>
          </a:p>
        </p:txBody>
      </p:sp>
      <p:sp>
        <p:nvSpPr>
          <p:cNvPr id="132" name="Slide number"/>
          <p:cNvSpPr>
            <a:spLocks noGrp="1"/>
          </p:cNvSpPr>
          <p:nvPr>
            <p:ph type="sldNum" idx="12"/>
          </p:nvPr>
        </p:nvSpPr>
        <p:spPr>
          <a:xfrm>
            <a:off x="10607040" y="6372198"/>
            <a:ext cx="868680" cy="274320"/>
          </a:xfrm>
        </p:spPr>
        <p:txBody>
          <a:bodyPr wrap="square" lIns="0" tIns="0" rIns="0" bIns="0" anchor="t">
            <a:normAutofit/>
          </a:bodyPr>
          <a:lstStyle>
            <a:lvl1pPr marL="0" indent="0" algn="r">
              <a:spcBef>
                <a:spcPts val="1400"/>
              </a:spcBef>
              <a:buNone/>
              <a:defRPr sz="1200" b="0" i="0">
                <a:solidFill>
                  <a:srgbClr val="6E7684"/>
                </a:solidFill>
                <a:latin typeface="Arial"/>
              </a:defRPr>
            </a:lvl1pPr>
          </a:lstStyle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8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81" r:id="rId17"/>
    <p:sldLayoutId id="2147483680" r:id="rId18"/>
    <p:sldLayoutId id="2147483675" r:id="rId19"/>
    <p:sldLayoutId id="2147483676" r:id="rId20"/>
    <p:sldLayoutId id="2147483677" r:id="rId21"/>
    <p:sldLayoutId id="2147483678" r:id="rId22"/>
  </p:sldLayoutIdLst>
  <p:hf hdr="0" dt="0"/>
  <p:txStyles>
    <p:titleStyle>
      <a:lvl1pPr marL="0" indent="0">
        <a:spcBef>
          <a:spcPts val="1400"/>
        </a:spcBef>
        <a:buNone/>
        <a:defRPr sz="3333" b="1" i="0">
          <a:solidFill>
            <a:srgbClr val="041E7A"/>
          </a:solidFill>
          <a:latin typeface="Arial"/>
        </a:defRPr>
      </a:lvl1pPr>
      <a:lvl2pPr marL="0" indent="0">
        <a:spcBef>
          <a:spcPts val="600"/>
        </a:spcBef>
        <a:buNone/>
        <a:defRPr sz="1867" b="0" i="0">
          <a:solidFill>
            <a:srgbClr val="6E7684"/>
          </a:solidFill>
          <a:latin typeface="Arial"/>
        </a:defRPr>
      </a:lvl2pPr>
    </p:titleStyle>
    <p:bodyStyle>
      <a:lvl1pPr marL="253993" indent="-253993">
        <a:spcBef>
          <a:spcPts val="1400"/>
        </a:spcBef>
        <a:buClr>
          <a:srgbClr val="A9B1BF"/>
        </a:buClr>
        <a:buSzPct val="68000"/>
        <a:buFont typeface="Arial"/>
        <a:buChar char="•"/>
        <a:defRPr sz="2667" b="0" i="0">
          <a:solidFill>
            <a:srgbClr val="10192B"/>
          </a:solidFill>
          <a:latin typeface="Arial"/>
        </a:defRPr>
      </a:lvl1pPr>
      <a:lvl2pPr marL="253993" indent="0">
        <a:spcBef>
          <a:spcPts val="200"/>
        </a:spcBef>
        <a:buNone/>
        <a:defRPr sz="2400" b="0" i="0">
          <a:solidFill>
            <a:srgbClr val="6E7684"/>
          </a:solidFill>
          <a:latin typeface="Arial"/>
        </a:defRPr>
      </a:lvl2pPr>
      <a:lvl3pPr marL="253993" indent="0">
        <a:spcBef>
          <a:spcPts val="200"/>
        </a:spcBef>
        <a:buNone/>
        <a:defRPr sz="2133" b="0" i="0">
          <a:solidFill>
            <a:srgbClr val="6E7684"/>
          </a:solidFill>
          <a:latin typeface="Arial"/>
        </a:defRPr>
      </a:lvl3pPr>
      <a:lvl4pPr marL="253993" indent="0">
        <a:spcBef>
          <a:spcPts val="200"/>
        </a:spcBef>
        <a:buNone/>
        <a:defRPr sz="2133" b="0" i="0">
          <a:solidFill>
            <a:srgbClr val="6E7684"/>
          </a:solidFill>
          <a:latin typeface="Arial"/>
        </a:defRPr>
      </a:lvl4pPr>
      <a:lvl5pPr marL="253993" indent="0">
        <a:spcBef>
          <a:spcPts val="200"/>
        </a:spcBef>
        <a:buNone/>
        <a:defRPr sz="2133" b="0" i="0">
          <a:solidFill>
            <a:srgbClr val="6E7684"/>
          </a:solidFill>
          <a:latin typeface="Arial"/>
        </a:defRPr>
      </a:lvl5pPr>
    </p:bodyStyle>
    <p:otherStyle>
      <a:lvl1pPr marL="0" indent="0">
        <a:spcBef>
          <a:spcPts val="1400"/>
        </a:spcBef>
        <a:buNone/>
        <a:defRPr sz="2667" b="0" i="0">
          <a:solidFill>
            <a:srgbClr val="10192B"/>
          </a:solidFill>
          <a:latin typeface="Arial"/>
        </a:defRPr>
      </a:lvl1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dirty="0"/>
              <a:t>Game</a:t>
            </a:r>
            <a:r>
              <a:rPr lang="en-US" dirty="0"/>
              <a:t> 7</a:t>
            </a:r>
            <a:endParaRPr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Repeated Games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75503-D081-49BD-25B3-191E4570E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AB08ABC-26D2-2E09-CB3E-DAAFCC92E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Opponent Personalities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A85A4DF-3A5A-1633-B868-A2AEA86415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Tit-For-Tat</a:t>
            </a:r>
          </a:p>
          <a:p>
            <a:r>
              <a:rPr lang="en-US" sz="2800" dirty="0"/>
              <a:t>Tit-For-Two-Tat</a:t>
            </a:r>
          </a:p>
          <a:p>
            <a:r>
              <a:rPr lang="en-US" sz="2800" dirty="0"/>
              <a:t>Grim Trigger Strategy</a:t>
            </a:r>
          </a:p>
          <a:p>
            <a:r>
              <a:rPr lang="en-US" sz="2800" dirty="0"/>
              <a:t>Random</a:t>
            </a:r>
          </a:p>
          <a:p>
            <a:r>
              <a:rPr lang="en-US" sz="2800" dirty="0"/>
              <a:t>Equilibrium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A397F3-ECEC-D3DD-36E2-DA8B50F8DA49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7 - Repeated Games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F7145B5-CA0F-89B8-8304-C0061E2E4A8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602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5FC1A2-ACCD-54DB-4971-3E776D220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DF13271-3164-6A0C-6478-F7B85A73C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Opponent Personalities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389C13B-8246-430D-1C55-2914F74CF4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/>
              <a:t>Tit-For-Tat</a:t>
            </a:r>
          </a:p>
          <a:p>
            <a:pPr lvl="1"/>
            <a:r>
              <a:rPr lang="en-US" sz="2200" dirty="0" err="1"/>
              <a:t>Cooperate</a:t>
            </a:r>
            <a:r>
              <a:rPr lang="en-US" sz="2200" dirty="0" err="1">
                <a:sym typeface="Wingdings" pitchFamily="2" charset="2"/>
              </a:rPr>
              <a:t>Cooperate</a:t>
            </a:r>
            <a:r>
              <a:rPr lang="en-US" sz="2200" dirty="0">
                <a:sym typeface="Wingdings" pitchFamily="2" charset="2"/>
              </a:rPr>
              <a:t>	</a:t>
            </a:r>
            <a:r>
              <a:rPr lang="en-US" sz="2200" dirty="0" err="1">
                <a:sym typeface="Wingdings" pitchFamily="2" charset="2"/>
              </a:rPr>
              <a:t>DefectDefect</a:t>
            </a:r>
            <a:endParaRPr lang="en-US" sz="2200" dirty="0"/>
          </a:p>
          <a:p>
            <a:r>
              <a:rPr lang="en-US" sz="2800" dirty="0"/>
              <a:t>Tit-For-Two-Tat</a:t>
            </a:r>
          </a:p>
          <a:p>
            <a:pPr lvl="1"/>
            <a:r>
              <a:rPr lang="en-US" sz="2200" dirty="0" err="1"/>
              <a:t>Cooperate</a:t>
            </a:r>
            <a:r>
              <a:rPr lang="en-US" sz="2200" dirty="0" err="1">
                <a:sym typeface="Wingdings" pitchFamily="2" charset="2"/>
              </a:rPr>
              <a:t>Cooperate</a:t>
            </a:r>
            <a:r>
              <a:rPr lang="en-US" sz="2200" dirty="0">
                <a:sym typeface="Wingdings" pitchFamily="2" charset="2"/>
              </a:rPr>
              <a:t>	Defect </a:t>
            </a:r>
            <a:r>
              <a:rPr lang="en-US" sz="2200" dirty="0" err="1">
                <a:sym typeface="Wingdings" pitchFamily="2" charset="2"/>
              </a:rPr>
              <a:t>twiceDefect</a:t>
            </a:r>
            <a:endParaRPr lang="en-US" sz="2200" dirty="0"/>
          </a:p>
          <a:p>
            <a:r>
              <a:rPr lang="en-US" sz="2800" dirty="0"/>
              <a:t>Grim Trigger Strategy</a:t>
            </a:r>
          </a:p>
          <a:p>
            <a:pPr lvl="1"/>
            <a:r>
              <a:rPr lang="en-US" sz="2200" dirty="0" err="1"/>
              <a:t>Cooperate</a:t>
            </a:r>
            <a:r>
              <a:rPr lang="en-US" sz="2200" dirty="0" err="1">
                <a:sym typeface="Wingdings" pitchFamily="2" charset="2"/>
              </a:rPr>
              <a:t>Cooperate</a:t>
            </a:r>
            <a:r>
              <a:rPr lang="en-US" sz="2200" dirty="0">
                <a:sym typeface="Wingdings" pitchFamily="2" charset="2"/>
              </a:rPr>
              <a:t>	</a:t>
            </a:r>
            <a:r>
              <a:rPr lang="en-US" sz="2200" dirty="0" err="1">
                <a:sym typeface="Wingdings" pitchFamily="2" charset="2"/>
              </a:rPr>
              <a:t>DefectDefect</a:t>
            </a:r>
            <a:r>
              <a:rPr lang="en-US" sz="2200" dirty="0">
                <a:sym typeface="Wingdings" pitchFamily="2" charset="2"/>
              </a:rPr>
              <a:t> forever</a:t>
            </a:r>
            <a:endParaRPr lang="en-US" sz="2200" dirty="0"/>
          </a:p>
          <a:p>
            <a:r>
              <a:rPr lang="en-US" sz="2800" dirty="0"/>
              <a:t>Random</a:t>
            </a:r>
          </a:p>
          <a:p>
            <a:pPr lvl="1"/>
            <a:r>
              <a:rPr lang="en-US" sz="2200" dirty="0"/>
              <a:t>Flip a coin: </a:t>
            </a:r>
            <a:r>
              <a:rPr lang="en-US" sz="2200"/>
              <a:t>		Heads</a:t>
            </a:r>
            <a:r>
              <a:rPr lang="en-US" sz="2200" dirty="0" err="1">
                <a:sym typeface="Wingdings" pitchFamily="2" charset="2"/>
              </a:rPr>
              <a:t></a:t>
            </a:r>
            <a:r>
              <a:rPr lang="en-US" sz="2200" dirty="0" err="1"/>
              <a:t>Cooperate</a:t>
            </a:r>
            <a:r>
              <a:rPr lang="en-US" sz="2200" dirty="0"/>
              <a:t>, </a:t>
            </a:r>
            <a:r>
              <a:rPr lang="en-US" sz="2200" dirty="0" err="1"/>
              <a:t>Tails</a:t>
            </a:r>
            <a:r>
              <a:rPr lang="en-US" sz="2200" dirty="0" err="1">
                <a:sym typeface="Wingdings" pitchFamily="2" charset="2"/>
              </a:rPr>
              <a:t>Defect</a:t>
            </a:r>
            <a:endParaRPr lang="en-US" sz="2200" dirty="0"/>
          </a:p>
          <a:p>
            <a:r>
              <a:rPr lang="en-US" sz="2800" dirty="0"/>
              <a:t>Equilibrium</a:t>
            </a:r>
          </a:p>
          <a:p>
            <a:pPr lvl="1"/>
            <a:r>
              <a:rPr lang="en-US" dirty="0"/>
              <a:t>Defect, defect, defect, …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6C91D5-717C-43F5-4D02-B1204FB1D0A2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7 - Repeated Games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6351C69-6793-C9F7-B266-AFF8D3D4FE4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145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B7219-249E-27B2-B340-F94A10F21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FD6FDC8-ECF5-5A12-83E4-5A5446264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Highest &amp; Lowest Payoffs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FC0570F-5402-88DB-946A-5D94F136C4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  <a:tabLst>
                <a:tab pos="3081338" algn="l"/>
                <a:tab pos="5711825" algn="l"/>
              </a:tabLst>
            </a:pPr>
            <a:r>
              <a:rPr lang="en-US" altLang="en-US" sz="2800" dirty="0">
                <a:ea typeface="ＭＳ Ｐゴシック" panose="020B0600070205080204" pitchFamily="34" charset="-128"/>
              </a:rPr>
              <a:t>	                           maximum   minimum</a:t>
            </a:r>
          </a:p>
          <a:p>
            <a:pPr marL="0" indent="0"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Tit-for-Tat		 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20  </a:t>
            </a:r>
            <a:r>
              <a:rPr lang="en-US" altLang="en-US" sz="2000" dirty="0">
                <a:ea typeface="ＭＳ Ｐゴシック" panose="020B0600070205080204" pitchFamily="34" charset="-128"/>
              </a:rPr>
              <a:t>+0.4</a:t>
            </a:r>
            <a:r>
              <a:rPr lang="en-US" altLang="en-US" sz="2800" dirty="0">
                <a:ea typeface="ＭＳ Ｐゴシック" panose="020B0600070205080204" pitchFamily="34" charset="-128"/>
              </a:rPr>
              <a:t>	   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10  </a:t>
            </a:r>
            <a:r>
              <a:rPr lang="en-US" altLang="en-US" sz="2000" dirty="0">
                <a:ea typeface="ＭＳ Ｐゴシック" panose="020B0600070205080204" pitchFamily="34" charset="-128"/>
              </a:rPr>
              <a:t>+0.8</a:t>
            </a:r>
            <a:endParaRPr lang="en-US" altLang="en-US" sz="2800" b="1" dirty="0"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Tit-for-Two-Tat	 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25  </a:t>
            </a:r>
            <a:r>
              <a:rPr lang="en-US" altLang="en-US" sz="2000" dirty="0">
                <a:ea typeface="ＭＳ Ｐゴシック" panose="020B0600070205080204" pitchFamily="34" charset="-128"/>
              </a:rPr>
              <a:t>+0.2</a:t>
            </a:r>
            <a:r>
              <a:rPr lang="en-US" altLang="en-US" sz="2800" dirty="0">
                <a:ea typeface="ＭＳ Ｐゴシック" panose="020B0600070205080204" pitchFamily="34" charset="-128"/>
              </a:rPr>
              <a:t>	   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10  </a:t>
            </a:r>
            <a:r>
              <a:rPr lang="en-US" altLang="en-US" sz="2000" dirty="0">
                <a:ea typeface="ＭＳ Ｐゴシック" panose="020B0600070205080204" pitchFamily="34" charset="-128"/>
              </a:rPr>
              <a:t>+1.6</a:t>
            </a:r>
            <a:endParaRPr lang="en-US" altLang="en-US" sz="2800" b="1" dirty="0"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Grim Trigger	 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20  </a:t>
            </a:r>
            <a:r>
              <a:rPr lang="en-US" altLang="en-US" sz="2000" dirty="0">
                <a:ea typeface="ＭＳ Ｐゴシック" panose="020B0600070205080204" pitchFamily="34" charset="-128"/>
              </a:rPr>
              <a:t>+0.4</a:t>
            </a:r>
            <a:r>
              <a:rPr lang="en-US" altLang="en-US" sz="2800" dirty="0">
                <a:ea typeface="ＭＳ Ｐゴシック" panose="020B0600070205080204" pitchFamily="34" charset="-128"/>
              </a:rPr>
              <a:t>	   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10  </a:t>
            </a:r>
            <a:r>
              <a:rPr lang="en-US" altLang="en-US" sz="2000" dirty="0">
                <a:ea typeface="ＭＳ Ｐゴシック" panose="020B0600070205080204" pitchFamily="34" charset="-128"/>
              </a:rPr>
              <a:t>+0.8</a:t>
            </a:r>
            <a:endParaRPr lang="en-US" altLang="en-US" sz="2800" b="1" dirty="0"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Random		 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20</a:t>
            </a:r>
            <a:r>
              <a:rPr lang="en-US" altLang="en-US" sz="2800" dirty="0">
                <a:ea typeface="ＭＳ Ｐゴシック" panose="020B0600070205080204" pitchFamily="34" charset="-128"/>
              </a:rPr>
              <a:t>  </a:t>
            </a:r>
            <a:r>
              <a:rPr lang="en-US" altLang="en-US" sz="2000" dirty="0">
                <a:ea typeface="ＭＳ Ｐゴシック" panose="020B0600070205080204" pitchFamily="34" charset="-128"/>
              </a:rPr>
              <a:t>(avg) </a:t>
            </a:r>
            <a:r>
              <a:rPr lang="en-US" altLang="en-US" sz="2800" dirty="0">
                <a:ea typeface="ＭＳ Ｐゴシック" panose="020B0600070205080204" pitchFamily="34" charset="-128"/>
              </a:rPr>
              <a:t>	   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10</a:t>
            </a:r>
            <a:r>
              <a:rPr lang="en-US" altLang="en-US" sz="2800" dirty="0">
                <a:ea typeface="ＭＳ Ｐゴシック" panose="020B0600070205080204" pitchFamily="34" charset="-128"/>
              </a:rPr>
              <a:t>  </a:t>
            </a:r>
            <a:r>
              <a:rPr lang="en-US" altLang="en-US" sz="2000" dirty="0">
                <a:ea typeface="ＭＳ Ｐゴシック" panose="020B0600070205080204" pitchFamily="34" charset="-128"/>
              </a:rPr>
              <a:t>(avg)</a:t>
            </a:r>
            <a:endParaRPr lang="en-US" altLang="en-US" sz="2800" b="1" dirty="0"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Equilibrium		  </a:t>
            </a:r>
            <a:r>
              <a:rPr lang="en-US" altLang="en-US" sz="2800" b="1" u="sng" dirty="0">
                <a:ea typeface="ＭＳ Ｐゴシック" panose="020B0600070205080204" pitchFamily="34" charset="-128"/>
              </a:rPr>
              <a:t>10</a:t>
            </a:r>
            <a:r>
              <a:rPr lang="en-US" altLang="en-US" sz="2800" u="sng" dirty="0">
                <a:ea typeface="ＭＳ Ｐゴシック" panose="020B0600070205080204" pitchFamily="34" charset="-128"/>
              </a:rPr>
              <a:t>		   </a:t>
            </a:r>
            <a:r>
              <a:rPr lang="en-US" altLang="en-US" sz="1200" u="sng" dirty="0">
                <a:ea typeface="ＭＳ Ｐゴシック" panose="020B0600070205080204" pitchFamily="34" charset="-128"/>
              </a:rPr>
              <a:t>       </a:t>
            </a:r>
            <a:r>
              <a:rPr lang="en-US" altLang="en-US" sz="2800" b="1" u="sng" dirty="0">
                <a:ea typeface="ＭＳ Ｐゴシック" panose="020B0600070205080204" pitchFamily="34" charset="-128"/>
              </a:rPr>
              <a:t>0            </a:t>
            </a:r>
          </a:p>
          <a:p>
            <a:pPr marL="0" indent="0"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			 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95  </a:t>
            </a:r>
            <a:r>
              <a:rPr lang="en-US" altLang="en-US" sz="2000" dirty="0">
                <a:ea typeface="ＭＳ Ｐゴシック" panose="020B0600070205080204" pitchFamily="34" charset="-128"/>
              </a:rPr>
              <a:t>+1.0</a:t>
            </a:r>
            <a:r>
              <a:rPr lang="en-US" altLang="en-US" sz="2800" dirty="0">
                <a:ea typeface="ＭＳ Ｐゴシック" panose="020B0600070205080204" pitchFamily="34" charset="-128"/>
              </a:rPr>
              <a:t>	   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40  </a:t>
            </a:r>
            <a:r>
              <a:rPr lang="en-US" altLang="en-US" sz="2000" dirty="0">
                <a:ea typeface="ＭＳ Ｐゴシック" panose="020B0600070205080204" pitchFamily="34" charset="-128"/>
              </a:rPr>
              <a:t>+3.2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			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50DB89-71FB-8C97-C330-E4FC78AD7B8B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7 - Repeated Games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140313-F07E-A006-933B-84C56F629A2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036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4FB6C-7E7D-711E-9554-D99B5C676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F6FDA8D-A0B5-2EC2-D291-B4F3698F1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Highest Payoffs &amp; Tit-For-Tat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656AF96-BB71-8106-5D39-7C0AFCB0CF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  <a:tabLst>
                <a:tab pos="3081338" algn="l"/>
                <a:tab pos="5711825" algn="l"/>
              </a:tabLst>
            </a:pPr>
            <a:r>
              <a:rPr lang="en-US" altLang="en-US" sz="2800" dirty="0">
                <a:ea typeface="ＭＳ Ｐゴシック" panose="020B0600070205080204" pitchFamily="34" charset="-128"/>
              </a:rPr>
              <a:t>	                           maximum   Tit-For-Tat</a:t>
            </a:r>
          </a:p>
          <a:p>
            <a:pPr marL="0" indent="0"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Tit-for-Tat		 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20  </a:t>
            </a:r>
            <a:r>
              <a:rPr lang="en-US" altLang="en-US" sz="2000" dirty="0">
                <a:ea typeface="ＭＳ Ｐゴシック" panose="020B0600070205080204" pitchFamily="34" charset="-128"/>
              </a:rPr>
              <a:t>+0.4</a:t>
            </a:r>
            <a:r>
              <a:rPr lang="en-US" altLang="en-US" sz="2800" dirty="0">
                <a:ea typeface="ＭＳ Ｐゴシック" panose="020B0600070205080204" pitchFamily="34" charset="-128"/>
              </a:rPr>
              <a:t>	   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20  </a:t>
            </a:r>
            <a:r>
              <a:rPr lang="en-US" altLang="en-US" sz="2000" dirty="0">
                <a:ea typeface="ＭＳ Ｐゴシック" panose="020B0600070205080204" pitchFamily="34" charset="-128"/>
              </a:rPr>
              <a:t>+0.4</a:t>
            </a:r>
            <a:endParaRPr lang="en-US" altLang="en-US" sz="2800" b="1" dirty="0"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Tit-for-Two-Tat	 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25  </a:t>
            </a:r>
            <a:r>
              <a:rPr lang="en-US" altLang="en-US" sz="2000" dirty="0">
                <a:ea typeface="ＭＳ Ｐゴシック" panose="020B0600070205080204" pitchFamily="34" charset="-128"/>
              </a:rPr>
              <a:t>+0.2</a:t>
            </a:r>
            <a:r>
              <a:rPr lang="en-US" altLang="en-US" sz="2800" dirty="0">
                <a:ea typeface="ＭＳ Ｐゴシック" panose="020B0600070205080204" pitchFamily="34" charset="-128"/>
              </a:rPr>
              <a:t>	   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20  </a:t>
            </a:r>
            <a:r>
              <a:rPr lang="en-US" altLang="en-US" sz="2000" dirty="0">
                <a:ea typeface="ＭＳ Ｐゴシック" panose="020B0600070205080204" pitchFamily="34" charset="-128"/>
              </a:rPr>
              <a:t>+0.4</a:t>
            </a:r>
            <a:endParaRPr lang="en-US" altLang="en-US" sz="2800" b="1" dirty="0"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Grim Trigger	 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20  </a:t>
            </a:r>
            <a:r>
              <a:rPr lang="en-US" altLang="en-US" sz="2000" dirty="0">
                <a:ea typeface="ＭＳ Ｐゴシック" panose="020B0600070205080204" pitchFamily="34" charset="-128"/>
              </a:rPr>
              <a:t>+0.4</a:t>
            </a:r>
            <a:r>
              <a:rPr lang="en-US" altLang="en-US" sz="2800" dirty="0">
                <a:ea typeface="ＭＳ Ｐゴシック" panose="020B0600070205080204" pitchFamily="34" charset="-128"/>
              </a:rPr>
              <a:t>	   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20  </a:t>
            </a:r>
            <a:r>
              <a:rPr lang="en-US" altLang="en-US" sz="2000" dirty="0">
                <a:ea typeface="ＭＳ Ｐゴシック" panose="020B0600070205080204" pitchFamily="34" charset="-128"/>
              </a:rPr>
              <a:t>+0.4</a:t>
            </a:r>
            <a:endParaRPr lang="en-US" altLang="en-US" sz="2800" b="1" dirty="0"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Random		 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20</a:t>
            </a:r>
            <a:r>
              <a:rPr lang="en-US" altLang="en-US" sz="2800" dirty="0">
                <a:ea typeface="ＭＳ Ｐゴシック" panose="020B0600070205080204" pitchFamily="34" charset="-128"/>
              </a:rPr>
              <a:t>  </a:t>
            </a:r>
            <a:r>
              <a:rPr lang="en-US" altLang="en-US" sz="2000" dirty="0">
                <a:ea typeface="ＭＳ Ｐゴシック" panose="020B0600070205080204" pitchFamily="34" charset="-128"/>
              </a:rPr>
              <a:t>(avg) </a:t>
            </a:r>
            <a:r>
              <a:rPr lang="en-US" altLang="en-US" sz="2800" dirty="0">
                <a:ea typeface="ＭＳ Ｐゴシック" panose="020B0600070205080204" pitchFamily="34" charset="-128"/>
              </a:rPr>
              <a:t>	   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15</a:t>
            </a:r>
            <a:r>
              <a:rPr lang="en-US" altLang="en-US" sz="2800" dirty="0">
                <a:ea typeface="ＭＳ Ｐゴシック" panose="020B0600070205080204" pitchFamily="34" charset="-128"/>
              </a:rPr>
              <a:t>  </a:t>
            </a:r>
            <a:r>
              <a:rPr lang="en-US" altLang="en-US" sz="2000" dirty="0">
                <a:ea typeface="ＭＳ Ｐゴシック" panose="020B0600070205080204" pitchFamily="34" charset="-128"/>
              </a:rPr>
              <a:t>(avg)</a:t>
            </a:r>
            <a:endParaRPr lang="en-US" altLang="en-US" sz="2800" b="1" dirty="0"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Equilibrium		  </a:t>
            </a:r>
            <a:r>
              <a:rPr lang="en-US" altLang="en-US" sz="2800" b="1" u="sng" dirty="0">
                <a:ea typeface="ＭＳ Ｐゴシック" panose="020B0600070205080204" pitchFamily="34" charset="-128"/>
              </a:rPr>
              <a:t>10</a:t>
            </a:r>
            <a:r>
              <a:rPr lang="en-US" altLang="en-US" sz="2800" u="sng" dirty="0">
                <a:ea typeface="ＭＳ Ｐゴシック" panose="020B0600070205080204" pitchFamily="34" charset="-128"/>
              </a:rPr>
              <a:t>		    </a:t>
            </a:r>
            <a:r>
              <a:rPr lang="en-US" altLang="en-US" sz="2800" b="1" u="sng" dirty="0">
                <a:ea typeface="ＭＳ Ｐゴシック" panose="020B0600070205080204" pitchFamily="34" charset="-128"/>
              </a:rPr>
              <a:t>10</a:t>
            </a:r>
            <a:r>
              <a:rPr lang="en-US" altLang="en-US" sz="3600" b="1" u="sng" dirty="0">
                <a:ea typeface="ＭＳ Ｐゴシック" panose="020B0600070205080204" pitchFamily="34" charset="-128"/>
              </a:rPr>
              <a:t> </a:t>
            </a:r>
            <a:r>
              <a:rPr lang="en-US" altLang="en-US" sz="1900" b="1" u="sng" dirty="0">
                <a:ea typeface="ＭＳ Ｐゴシック" panose="020B0600070205080204" pitchFamily="34" charset="-128"/>
              </a:rPr>
              <a:t> </a:t>
            </a:r>
            <a:r>
              <a:rPr lang="en-US" altLang="en-US" sz="900" b="1" u="sng" dirty="0">
                <a:ea typeface="ＭＳ Ｐゴシック" panose="020B0600070205080204" pitchFamily="34" charset="-128"/>
              </a:rPr>
              <a:t> </a:t>
            </a:r>
            <a:r>
              <a:rPr lang="en-US" altLang="en-US" sz="2100" u="sng" dirty="0">
                <a:ea typeface="ＭＳ Ｐゴシック" panose="020B0600070205080204" pitchFamily="34" charset="-128"/>
              </a:rPr>
              <a:t>+0.4</a:t>
            </a:r>
            <a:r>
              <a:rPr lang="en-US" altLang="en-US" sz="2800" b="1" u="sng" dirty="0">
                <a:ea typeface="ＭＳ Ｐゴシック" panose="020B0600070205080204" pitchFamily="34" charset="-128"/>
              </a:rPr>
              <a:t>          </a:t>
            </a:r>
          </a:p>
          <a:p>
            <a:pPr marL="0" indent="0"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			 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95  </a:t>
            </a:r>
            <a:r>
              <a:rPr lang="en-US" altLang="en-US" sz="2000" dirty="0">
                <a:ea typeface="ＭＳ Ｐゴシック" panose="020B0600070205080204" pitchFamily="34" charset="-128"/>
              </a:rPr>
              <a:t>+1.0</a:t>
            </a:r>
            <a:r>
              <a:rPr lang="en-US" altLang="en-US" sz="2800" dirty="0">
                <a:ea typeface="ＭＳ Ｐゴシック" panose="020B0600070205080204" pitchFamily="34" charset="-128"/>
              </a:rPr>
              <a:t>	   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85  </a:t>
            </a:r>
            <a:r>
              <a:rPr lang="en-US" altLang="en-US" sz="2000" dirty="0">
                <a:ea typeface="ＭＳ Ｐゴシック" panose="020B0600070205080204" pitchFamily="34" charset="-128"/>
              </a:rPr>
              <a:t>+0.8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			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BA956-9B35-F66C-81F4-E9AC9A4035EB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7 - Repeated Games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C8A4E35-0DAC-DDE2-C8B4-958130EBFA4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752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A6CF1-5108-FE49-E871-1FBBC8766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0B18D13-23CB-DD6E-761E-1977FBBE4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Results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AC782B-1E2F-0CBE-69CC-6E22E78FE976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7 - Repeated Games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27D09D2-E769-4DC7-8E17-66768E1C691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4A256D-E8B3-42FC-9B37-0F6FC3C426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0480" y="1645879"/>
            <a:ext cx="8313699" cy="4353095"/>
          </a:xfrm>
          <a:prstGeom prst="rect">
            <a:avLst/>
          </a:prstGeom>
        </p:spPr>
      </p:pic>
      <p:sp>
        <p:nvSpPr>
          <p:cNvPr id="9" name="Text Box 22">
            <a:extLst>
              <a:ext uri="{FF2B5EF4-FFF2-40B4-BE49-F238E27FC236}">
                <a16:creationId xmlns:a16="http://schemas.microsoft.com/office/drawing/2014/main" id="{0C6B938B-73C9-0782-174D-9704056CBE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7210" y="1013098"/>
            <a:ext cx="2133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 dirty="0">
                <a:solidFill>
                  <a:srgbClr val="7030A0"/>
                </a:solidFill>
                <a:latin typeface="Verdana" panose="020B0604030504040204" pitchFamily="34" charset="0"/>
              </a:rPr>
              <a:t>Random</a:t>
            </a:r>
          </a:p>
        </p:txBody>
      </p:sp>
      <p:sp>
        <p:nvSpPr>
          <p:cNvPr id="10" name="Text Box 23">
            <a:extLst>
              <a:ext uri="{FF2B5EF4-FFF2-40B4-BE49-F238E27FC236}">
                <a16:creationId xmlns:a16="http://schemas.microsoft.com/office/drawing/2014/main" id="{A8648B87-EB6E-6A18-E67B-07117456AD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79383" y="1020454"/>
            <a:ext cx="2133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>
                <a:solidFill>
                  <a:srgbClr val="7030A0"/>
                </a:solidFill>
                <a:latin typeface="Verdana" panose="020B0604030504040204" pitchFamily="34" charset="0"/>
              </a:rPr>
              <a:t>Tit-for-tat</a:t>
            </a:r>
          </a:p>
        </p:txBody>
      </p:sp>
      <p:sp>
        <p:nvSpPr>
          <p:cNvPr id="11" name="Line 21">
            <a:extLst>
              <a:ext uri="{FF2B5EF4-FFF2-40B4-BE49-F238E27FC236}">
                <a16:creationId xmlns:a16="http://schemas.microsoft.com/office/drawing/2014/main" id="{6A5BF4CF-B351-A45B-1953-2A4E5A58481E}"/>
              </a:ext>
            </a:extLst>
          </p:cNvPr>
          <p:cNvSpPr>
            <a:spLocks noChangeShapeType="1"/>
          </p:cNvSpPr>
          <p:nvPr/>
        </p:nvSpPr>
        <p:spPr bwMode="auto">
          <a:xfrm>
            <a:off x="6116079" y="1447259"/>
            <a:ext cx="23354" cy="794084"/>
          </a:xfrm>
          <a:prstGeom prst="line">
            <a:avLst/>
          </a:prstGeom>
          <a:noFill/>
          <a:ln w="38100">
            <a:solidFill>
              <a:srgbClr val="7030A0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ln>
                <a:solidFill>
                  <a:srgbClr val="7030A0"/>
                </a:solidFill>
              </a:ln>
            </a:endParaRPr>
          </a:p>
        </p:txBody>
      </p:sp>
      <p:sp>
        <p:nvSpPr>
          <p:cNvPr id="12" name="Line 24">
            <a:extLst>
              <a:ext uri="{FF2B5EF4-FFF2-40B4-BE49-F238E27FC236}">
                <a16:creationId xmlns:a16="http://schemas.microsoft.com/office/drawing/2014/main" id="{36F65423-9816-0388-22D3-EA3F7385322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078372" y="1447259"/>
            <a:ext cx="0" cy="686341"/>
          </a:xfrm>
          <a:prstGeom prst="line">
            <a:avLst/>
          </a:prstGeom>
          <a:noFill/>
          <a:ln w="38100">
            <a:solidFill>
              <a:srgbClr val="7030A0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ln>
                <a:solidFill>
                  <a:srgbClr val="7030A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865823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5C888-74A7-8E9C-02FE-17BC46461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B3518-C61E-41BE-AABB-F129A1A9F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 on a Curve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AF54F4-5C6F-0C7F-48FF-1849013F50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Score between 0 and 100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How close are you to one of these two benchmarks?</a:t>
            </a:r>
          </a:p>
          <a:p>
            <a:pPr>
              <a:lnSpc>
                <a:spcPct val="90000"/>
              </a:lnSpc>
            </a:pPr>
            <a:endParaRPr lang="en-US" altLang="en-US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Random: 	61 (low) 		</a:t>
            </a:r>
            <a:r>
              <a:rPr lang="en-US" altLang="en-US" dirty="0">
                <a:ea typeface="ＭＳ Ｐゴシック" panose="020B0600070205080204" pitchFamily="34" charset="-128"/>
                <a:sym typeface="Wingdings" pitchFamily="2" charset="2"/>
              </a:rPr>
              <a:t> 0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Tit-for-tat:	86 (high)		</a:t>
            </a:r>
            <a:r>
              <a:rPr lang="en-US" altLang="en-US" dirty="0">
                <a:ea typeface="ＭＳ Ｐゴシック" panose="020B0600070205080204" pitchFamily="34" charset="-128"/>
                <a:sym typeface="Wingdings" pitchFamily="2" charset="2"/>
              </a:rPr>
              <a:t> 100</a:t>
            </a:r>
          </a:p>
          <a:p>
            <a:pPr>
              <a:lnSpc>
                <a:spcPct val="90000"/>
              </a:lnSpc>
            </a:pPr>
            <a:endParaRPr lang="en-US" altLang="en-US" dirty="0">
              <a:ea typeface="ＭＳ Ｐゴシック" panose="020B0600070205080204" pitchFamily="34" charset="-128"/>
              <a:sym typeface="Wingdings" pitchFamily="2" charset="2"/>
            </a:endParaRP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  <a:sym typeface="Wingdings" pitchFamily="2" charset="2"/>
              </a:rPr>
              <a:t>(Note: </a:t>
            </a:r>
            <a:r>
              <a:rPr lang="en-US" altLang="en-US" i="1" dirty="0">
                <a:ea typeface="ＭＳ Ｐゴシック" panose="020B0600070205080204" pitchFamily="34" charset="-128"/>
                <a:sym typeface="Wingdings" pitchFamily="2" charset="2"/>
              </a:rPr>
              <a:t>always defect</a:t>
            </a:r>
            <a:r>
              <a:rPr lang="en-US" altLang="en-US" dirty="0">
                <a:ea typeface="ＭＳ Ｐゴシック" panose="020B0600070205080204" pitchFamily="34" charset="-128"/>
                <a:sym typeface="Wingdings" pitchFamily="2" charset="2"/>
              </a:rPr>
              <a:t> earns 64  12)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8415A6-7856-E38E-FB56-76CF41C580BF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7 - Repeated Games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617178-0FFD-7FBB-74E0-7D11891B4C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076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9737C-1DC9-900E-5F10-7CA224D7D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Highest Scores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0E2767-68C6-C03D-6852-B235590173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/>
              <a:t>Nicholas		132</a:t>
            </a:r>
          </a:p>
          <a:p>
            <a:r>
              <a:rPr lang="en-US" sz="3200" dirty="0"/>
              <a:t>Jack		124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4B77AB-5A56-BB96-DAA8-352BF0A47DD1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7 - Repeated Games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909687-FE84-6A7B-4805-FAC3B8AD272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828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6B429-658F-B34D-4173-66392D314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E970D-5F72-99FA-15FA-21CFB68D7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AEE3B6-4339-2BBD-3B23-8150CF011B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Brayden		7</a:t>
            </a:r>
          </a:p>
          <a:p>
            <a:r>
              <a:rPr lang="en-US" altLang="en-US" sz="3200" dirty="0">
                <a:ea typeface="ＭＳ Ｐゴシック" panose="020B0600070205080204" pitchFamily="34" charset="-128"/>
              </a:rPr>
              <a:t>Michael		7</a:t>
            </a:r>
          </a:p>
          <a:p>
            <a:r>
              <a:rPr lang="en-US" altLang="en-US" sz="3200" dirty="0">
                <a:ea typeface="ＭＳ Ｐゴシック" panose="020B0600070205080204" pitchFamily="34" charset="-128"/>
              </a:rPr>
              <a:t>Sophia		4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45651C-0792-27B3-AF11-6454D2552FDF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7 - Repeated Games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FE4485-11C6-5799-B529-BF0341EC4F4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0893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83DD0-FD0A-2F87-42BB-BF487CC97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D1070-E847-7749-CEF5-C6C358928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Flip Side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312781-2E17-60E4-7FF4-598C24BB58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altLang="en-US" sz="28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How my evil opponents did against the class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n-US" sz="1800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altLang="en-US" sz="28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Tit-for-Tat				</a:t>
            </a:r>
          </a:p>
          <a:p>
            <a:pPr marL="457200" indent="-457200">
              <a:lnSpc>
                <a:spcPct val="9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altLang="en-US" sz="28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Grim Trigger Strategy	</a:t>
            </a:r>
            <a:endParaRPr lang="en-US" altLang="en-US" sz="2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altLang="en-US" sz="28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Equilibrium (Defect)	</a:t>
            </a:r>
            <a:endParaRPr lang="en-US" altLang="en-US" sz="2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altLang="en-US" sz="28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Tit-for-Two-Tat</a:t>
            </a:r>
            <a:endParaRPr lang="en-US" altLang="en-US" sz="2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altLang="en-US" sz="28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Random		</a:t>
            </a:r>
            <a:endParaRPr lang="en-US" altLang="en-US" sz="2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195801-A0EB-EC0F-27DE-2ECF0C9E68EC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7 - Repeated Games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7610DD-A91A-A497-6DEE-DD8A030678B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123070"/>
      </p:ext>
    </p:extLst>
  </p:cSld>
  <p:clrMapOvr>
    <a:masterClrMapping/>
  </p:clrMapOvr>
</p:sld>
</file>

<file path=ppt/theme/theme1.xml><?xml version="1.0" encoding="utf-8"?>
<a:theme xmlns:a="http://schemas.openxmlformats.org/drawingml/2006/main" name="Game Theory">
  <a:themeElements>
    <a:clrScheme name="Game Theory">
      <a:dk1>
        <a:sysClr val="windowText" lastClr="10192B"/>
      </a:dk1>
      <a:lt1>
        <a:sysClr val="window" lastClr="FFFFFF"/>
      </a:lt1>
      <a:dk2>
        <a:srgbClr val="041E7A"/>
      </a:dk2>
      <a:lt2>
        <a:srgbClr val="F4F6F9"/>
      </a:lt2>
      <a:accent1>
        <a:srgbClr val="041E7A"/>
      </a:accent1>
      <a:accent2>
        <a:srgbClr val="FFCD00"/>
      </a:accent2>
      <a:accent3>
        <a:srgbClr val="C00000"/>
      </a:accent3>
      <a:accent4>
        <a:srgbClr val="6E7684"/>
      </a:accent4>
      <a:accent5>
        <a:srgbClr val="D6D9E0"/>
      </a:accent5>
      <a:accent6>
        <a:srgbClr val="A9B1BF"/>
      </a:accent6>
      <a:hlink>
        <a:srgbClr val="041E7A"/>
      </a:hlink>
      <a:folHlink>
        <a:srgbClr val="6E7684"/>
      </a:folHlink>
    </a:clrScheme>
    <a:fontScheme name="Game Theor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Game Theory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516</TotalTime>
  <Words>392</Words>
  <Application>Microsoft Macintosh PowerPoint</Application>
  <PresentationFormat>Widescreen</PresentationFormat>
  <Paragraphs>83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ＭＳ Ｐゴシック</vt:lpstr>
      <vt:lpstr>Aptos</vt:lpstr>
      <vt:lpstr>Arial</vt:lpstr>
      <vt:lpstr>Verdana</vt:lpstr>
      <vt:lpstr>Wingdings</vt:lpstr>
      <vt:lpstr>Game Theory</vt:lpstr>
      <vt:lpstr>Repeated Games</vt:lpstr>
      <vt:lpstr>Opponent Personalities</vt:lpstr>
      <vt:lpstr>Opponent Personalities</vt:lpstr>
      <vt:lpstr>Highest &amp; Lowest Payoffs</vt:lpstr>
      <vt:lpstr>Highest Payoffs &amp; Tit-For-Tat</vt:lpstr>
      <vt:lpstr>Class Results</vt:lpstr>
      <vt:lpstr>Grading on a Curve</vt:lpstr>
      <vt:lpstr>Highest Scores</vt:lpstr>
      <vt:lpstr>And…</vt:lpstr>
      <vt:lpstr>The Flip Side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Mike Shor</dc:creator>
  <cp:keywords/>
  <dc:description/>
  <cp:lastModifiedBy>Mike S</cp:lastModifiedBy>
  <cp:revision>172</cp:revision>
  <dcterms:created xsi:type="dcterms:W3CDTF">2013-01-27T09:14:16Z</dcterms:created>
  <dcterms:modified xsi:type="dcterms:W3CDTF">2026-10-15T14:28:52Z</dcterms:modified>
  <cp:category/>
</cp:coreProperties>
</file>