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493" r:id="rId3"/>
    <p:sldId id="494" r:id="rId4"/>
    <p:sldId id="352" r:id="rId5"/>
    <p:sldId id="495" r:id="rId6"/>
    <p:sldId id="496" r:id="rId7"/>
    <p:sldId id="497" r:id="rId8"/>
    <p:sldId id="351" r:id="rId9"/>
    <p:sldId id="498" r:id="rId10"/>
    <p:sldId id="3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95"/>
    <p:restoredTop sz="94854"/>
  </p:normalViewPr>
  <p:slideViewPr>
    <p:cSldViewPr snapToGrid="0" snapToObjects="1">
      <p:cViewPr varScale="1">
        <p:scale>
          <a:sx n="103" d="100"/>
          <a:sy n="103" d="100"/>
        </p:scale>
        <p:origin x="200" y="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6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Strategies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46F4C-B469-6785-FF21-1F9F7B5D3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CC43877-4CE3-0A20-4B22-A2C6B397D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51AA5-F761-E6BC-1C4F-E51BC7F9A31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ABE2BE-253A-9758-56A1-FE197F7D50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D3D5FFF3-EC40-1B4D-E959-C507FC2C5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069" y="5014474"/>
            <a:ext cx="551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q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E422FD23-722C-2470-1B31-9CA228CBF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509" y="3054834"/>
            <a:ext cx="400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>
                <a:solidFill>
                  <a:schemeClr val="accent1"/>
                </a:solidFill>
                <a:latin typeface="Times New Roman" charset="0"/>
              </a:rPr>
              <a:t>p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02EDFF2B-779C-FBCC-6E1B-AD491E625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155" y="4369750"/>
            <a:ext cx="11750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shirk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5DF8B08A-F094-1B6B-4CE7-35D3E1CD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9449" y="1800009"/>
            <a:ext cx="1323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work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5F3A3AA6-80E6-EF4D-5448-8531EF4F7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317" y="5014474"/>
            <a:ext cx="19461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no monitor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743EB68D-D23D-1802-A86B-44FBCD013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115" y="5014474"/>
            <a:ext cx="220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monitor</a:t>
            </a:r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ADB4D6E1-8487-1111-874D-4EB5258C0C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0342" y="2458640"/>
            <a:ext cx="0" cy="64459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FB34C534-EEB3-9C38-A3C3-56E885FB66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6165" y="3642121"/>
            <a:ext cx="0" cy="64459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">
            <a:extLst>
              <a:ext uri="{FF2B5EF4-FFF2-40B4-BE49-F238E27FC236}">
                <a16:creationId xmlns:a16="http://schemas.microsoft.com/office/drawing/2014/main" id="{D95CFE1D-36C3-CE25-AE32-502755D73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Line 4">
            <a:extLst>
              <a:ext uri="{FF2B5EF4-FFF2-40B4-BE49-F238E27FC236}">
                <a16:creationId xmlns:a16="http://schemas.microsoft.com/office/drawing/2014/main" id="{16FAE1BD-C5DF-1D85-3293-D23615D533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4741965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Line 5">
            <a:extLst>
              <a:ext uri="{FF2B5EF4-FFF2-40B4-BE49-F238E27FC236}">
                <a16:creationId xmlns:a16="http://schemas.microsoft.com/office/drawing/2014/main" id="{3A3BD4ED-45AB-FFFF-8AD4-A6B3DBBE5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Line 6">
            <a:extLst>
              <a:ext uri="{FF2B5EF4-FFF2-40B4-BE49-F238E27FC236}">
                <a16:creationId xmlns:a16="http://schemas.microsoft.com/office/drawing/2014/main" id="{E4361F9E-D2E6-E8A4-1429-C07C953FA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5135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Line 7">
            <a:extLst>
              <a:ext uri="{FF2B5EF4-FFF2-40B4-BE49-F238E27FC236}">
                <a16:creationId xmlns:a16="http://schemas.microsoft.com/office/drawing/2014/main" id="{84E081BE-1FC5-C52D-0AEC-5F388C4B7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8942" y="1854511"/>
            <a:ext cx="0" cy="2887454"/>
          </a:xfrm>
          <a:prstGeom prst="line">
            <a:avLst/>
          </a:prstGeom>
          <a:noFill/>
          <a:ln w="76200">
            <a:solidFill>
              <a:srgbClr val="FF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Line 8">
            <a:extLst>
              <a:ext uri="{FF2B5EF4-FFF2-40B4-BE49-F238E27FC236}">
                <a16:creationId xmlns:a16="http://schemas.microsoft.com/office/drawing/2014/main" id="{DB0DF635-604F-89C6-7E2C-57864E90D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2661542"/>
            <a:ext cx="3452387" cy="0"/>
          </a:xfrm>
          <a:prstGeom prst="line">
            <a:avLst/>
          </a:prstGeom>
          <a:noFill/>
          <a:ln w="76200">
            <a:solidFill>
              <a:schemeClr val="tx2">
                <a:lumMod val="50000"/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4DAB5C06-AD89-9BC7-5308-4CD1763A0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669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3"/>
                </a:solidFill>
                <a:latin typeface="Times New Roman" charset="0"/>
              </a:rPr>
              <a:t>0</a:t>
            </a:r>
          </a:p>
        </p:txBody>
      </p:sp>
      <p:sp>
        <p:nvSpPr>
          <p:cNvPr id="23" name="Text Box 11">
            <a:extLst>
              <a:ext uri="{FF2B5EF4-FFF2-40B4-BE49-F238E27FC236}">
                <a16:creationId xmlns:a16="http://schemas.microsoft.com/office/drawing/2014/main" id="{5EC46B1E-F160-D847-76F9-2E6E1D8B1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055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4CCA3C95-4C1E-6C10-B9A8-903C522BD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319" y="4691959"/>
            <a:ext cx="6721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1/2</a:t>
            </a:r>
          </a:p>
        </p:txBody>
      </p:sp>
      <p:sp>
        <p:nvSpPr>
          <p:cNvPr id="25" name="Text Box 14">
            <a:extLst>
              <a:ext uri="{FF2B5EF4-FFF2-40B4-BE49-F238E27FC236}">
                <a16:creationId xmlns:a16="http://schemas.microsoft.com/office/drawing/2014/main" id="{D68C1757-AC0C-F75F-BC69-E7836A0BC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740" y="4553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0</a:t>
            </a: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BEC447A4-E427-BBF0-1ED0-F86EF5260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36648"/>
            <a:ext cx="7567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9/10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54319429-051F-56A1-443B-82D8E1696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354" y="1728970"/>
            <a:ext cx="3138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1"/>
                </a:solidFill>
                <a:latin typeface="Times New Roman" charset="0"/>
              </a:rPr>
              <a:t>1</a:t>
            </a:r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497B18A5-251D-D48D-513C-195B3CAF591B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134070" y="5001837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2DABE528-CA91-33EB-276D-05C1BFB3E032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7964967" y="4997915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0" name="Oval 25">
            <a:extLst>
              <a:ext uri="{FF2B5EF4-FFF2-40B4-BE49-F238E27FC236}">
                <a16:creationId xmlns:a16="http://schemas.microsoft.com/office/drawing/2014/main" id="{2528F170-7FF5-085E-B541-E3ED57A01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810" y="2020422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 dirty="0">
              <a:solidFill>
                <a:schemeClr val="accent1"/>
              </a:solidFill>
            </a:endParaRPr>
          </a:p>
        </p:txBody>
      </p:sp>
      <p:sp>
        <p:nvSpPr>
          <p:cNvPr id="31" name="Oval 27">
            <a:extLst>
              <a:ext uri="{FF2B5EF4-FFF2-40B4-BE49-F238E27FC236}">
                <a16:creationId xmlns:a16="http://schemas.microsoft.com/office/drawing/2014/main" id="{90DAB3E2-A4F8-DFC0-78D2-7F998E114B9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281178" y="2020422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  <p:sp>
        <p:nvSpPr>
          <p:cNvPr id="32" name="Oval 29">
            <a:extLst>
              <a:ext uri="{FF2B5EF4-FFF2-40B4-BE49-F238E27FC236}">
                <a16:creationId xmlns:a16="http://schemas.microsoft.com/office/drawing/2014/main" id="{8E9F6C60-9A08-6FEB-B32A-AA01FEB30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4771" y="4266958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  <p:sp>
        <p:nvSpPr>
          <p:cNvPr id="33" name="Line 30">
            <a:extLst>
              <a:ext uri="{FF2B5EF4-FFF2-40B4-BE49-F238E27FC236}">
                <a16:creationId xmlns:a16="http://schemas.microsoft.com/office/drawing/2014/main" id="{06A71F43-F411-F16C-5B2D-1E2ADE4F9058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8589986" y="3786972"/>
            <a:ext cx="0" cy="129473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4" name="Oval 31">
            <a:extLst>
              <a:ext uri="{FF2B5EF4-FFF2-40B4-BE49-F238E27FC236}">
                <a16:creationId xmlns:a16="http://schemas.microsoft.com/office/drawing/2014/main" id="{B95DF102-DA35-01A1-3E7B-DBEF2DAA2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810" y="4266958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  <p:sp>
        <p:nvSpPr>
          <p:cNvPr id="35" name="Line 32">
            <a:extLst>
              <a:ext uri="{FF2B5EF4-FFF2-40B4-BE49-F238E27FC236}">
                <a16:creationId xmlns:a16="http://schemas.microsoft.com/office/drawing/2014/main" id="{615791AF-AF7F-0A5E-B586-DC313E5F6115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7715845" y="2383266"/>
            <a:ext cx="0" cy="182175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6" name="Line 30">
            <a:extLst>
              <a:ext uri="{FF2B5EF4-FFF2-40B4-BE49-F238E27FC236}">
                <a16:creationId xmlns:a16="http://schemas.microsoft.com/office/drawing/2014/main" id="{74BDFE59-1A05-F16E-0E42-B17EB72A8EF7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8582552" y="1543269"/>
            <a:ext cx="0" cy="129473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miter lim="800000"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7" name="Line 32">
            <a:extLst>
              <a:ext uri="{FF2B5EF4-FFF2-40B4-BE49-F238E27FC236}">
                <a16:creationId xmlns:a16="http://schemas.microsoft.com/office/drawing/2014/main" id="{EE539AB6-4E1C-FB02-F25E-33C4F4D0DFB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9442039" y="2383266"/>
            <a:ext cx="0" cy="182175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miter lim="800000"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Oval 33">
            <a:extLst>
              <a:ext uri="{FF2B5EF4-FFF2-40B4-BE49-F238E27FC236}">
                <a16:creationId xmlns:a16="http://schemas.microsoft.com/office/drawing/2014/main" id="{E05F41B3-A898-EF0D-723D-161F35ECA6B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99486" y="2471042"/>
            <a:ext cx="381000" cy="381000"/>
          </a:xfrm>
          <a:prstGeom prst="ellipse">
            <a:avLst/>
          </a:prstGeom>
          <a:gradFill flip="none" rotWithShape="1">
            <a:gsLst>
              <a:gs pos="47000">
                <a:srgbClr val="910042">
                  <a:lumMod val="47000"/>
                  <a:lumOff val="53000"/>
                </a:srgbClr>
              </a:gs>
              <a:gs pos="0">
                <a:srgbClr val="FF0000"/>
              </a:gs>
              <a:gs pos="100000">
                <a:srgbClr val="000099"/>
              </a:gs>
            </a:gsLst>
            <a:lin ang="2700000" scaled="1"/>
            <a:tileRect/>
          </a:gradFill>
          <a:ln w="22225" cap="rnd">
            <a:gradFill>
              <a:gsLst>
                <a:gs pos="0">
                  <a:srgbClr val="FF0000">
                    <a:alpha val="77000"/>
                  </a:srgbClr>
                </a:gs>
                <a:gs pos="99000">
                  <a:srgbClr val="000099"/>
                </a:gs>
              </a:gsLst>
              <a:lin ang="5400000" scaled="1"/>
            </a:gra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63818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E6A1-4E00-6001-4149-A142FFAEC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3EA548-B6AE-2B2D-8AF4-7A2D14B4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4C73C-33CE-145F-41C4-A7A22153CD9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2F53E0-BE8D-F3AB-9520-3EBA3D2220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46CACC4A-EF0B-175A-C525-177BFE28C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069" y="5014474"/>
            <a:ext cx="551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q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A8219409-3927-F14D-675B-FDCFE261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509" y="3054834"/>
            <a:ext cx="400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>
                <a:solidFill>
                  <a:schemeClr val="accent1"/>
                </a:solidFill>
                <a:latin typeface="Times New Roman" charset="0"/>
              </a:rPr>
              <a:t>p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76CCA8EC-F8CE-869F-9388-E0780054B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155" y="4369750"/>
            <a:ext cx="11750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shirk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A12D8A41-5B27-462F-19C0-D335D72A4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9449" y="1800009"/>
            <a:ext cx="1323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work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1AA54365-9973-0B5D-2C8F-D0AB17698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317" y="5014474"/>
            <a:ext cx="19461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no monitor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13960E73-D262-1F0E-DA72-E3CFB886F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115" y="5014474"/>
            <a:ext cx="220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monitor</a:t>
            </a:r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05642780-03BF-52CB-139A-0759089B47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0342" y="2458640"/>
            <a:ext cx="0" cy="64459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8D4BDC1F-6A49-0170-970C-64C5F6BA5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6165" y="3642121"/>
            <a:ext cx="0" cy="64459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">
            <a:extLst>
              <a:ext uri="{FF2B5EF4-FFF2-40B4-BE49-F238E27FC236}">
                <a16:creationId xmlns:a16="http://schemas.microsoft.com/office/drawing/2014/main" id="{946C642C-10E0-6226-2378-ADB14440F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Line 4">
            <a:extLst>
              <a:ext uri="{FF2B5EF4-FFF2-40B4-BE49-F238E27FC236}">
                <a16:creationId xmlns:a16="http://schemas.microsoft.com/office/drawing/2014/main" id="{76D07C92-0FFA-5DE9-8B64-52265918A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4741965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Line 5">
            <a:extLst>
              <a:ext uri="{FF2B5EF4-FFF2-40B4-BE49-F238E27FC236}">
                <a16:creationId xmlns:a16="http://schemas.microsoft.com/office/drawing/2014/main" id="{CEF6DA55-896C-66B6-9472-02087624E2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Line 6">
            <a:extLst>
              <a:ext uri="{FF2B5EF4-FFF2-40B4-BE49-F238E27FC236}">
                <a16:creationId xmlns:a16="http://schemas.microsoft.com/office/drawing/2014/main" id="{C01BEB02-7F50-BDC6-0546-C3BA5AD0F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5135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7B164516-689C-7917-DAC5-CBF85A76A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669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3"/>
                </a:solidFill>
                <a:latin typeface="Times New Roman" charset="0"/>
              </a:rPr>
              <a:t>0</a:t>
            </a:r>
          </a:p>
        </p:txBody>
      </p:sp>
      <p:sp>
        <p:nvSpPr>
          <p:cNvPr id="23" name="Text Box 11">
            <a:extLst>
              <a:ext uri="{FF2B5EF4-FFF2-40B4-BE49-F238E27FC236}">
                <a16:creationId xmlns:a16="http://schemas.microsoft.com/office/drawing/2014/main" id="{4939131F-6C5C-325A-219D-3D862624F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055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84CC7332-7A0B-AEAD-A5C2-D3EE322CF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319" y="4691959"/>
            <a:ext cx="6721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1/2</a:t>
            </a:r>
          </a:p>
        </p:txBody>
      </p:sp>
      <p:sp>
        <p:nvSpPr>
          <p:cNvPr id="25" name="Text Box 14">
            <a:extLst>
              <a:ext uri="{FF2B5EF4-FFF2-40B4-BE49-F238E27FC236}">
                <a16:creationId xmlns:a16="http://schemas.microsoft.com/office/drawing/2014/main" id="{D94D4070-08CC-31C7-4EE3-0F364ECDB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740" y="4553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0</a:t>
            </a: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6BD1AD03-C5C1-00E5-839E-FA5EDC38D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36648"/>
            <a:ext cx="7567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9/10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7BDC9DCC-9659-2100-2D2F-A5C69AFA7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354" y="1728970"/>
            <a:ext cx="3138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1"/>
                </a:solidFill>
                <a:latin typeface="Times New Roman" charset="0"/>
              </a:rPr>
              <a:t>1</a:t>
            </a:r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D80C5DD1-320F-FB87-BDA7-D8BD80EBA59B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134070" y="5001837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E3479CE9-DD69-A1FC-4E96-4AE877B4BC82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7964967" y="4997915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5" name="Line 32">
            <a:extLst>
              <a:ext uri="{FF2B5EF4-FFF2-40B4-BE49-F238E27FC236}">
                <a16:creationId xmlns:a16="http://schemas.microsoft.com/office/drawing/2014/main" id="{41EBFC09-A2B4-29DB-49CC-727E50B151DF}"/>
              </a:ext>
            </a:extLst>
          </p:cNvPr>
          <p:cNvSpPr>
            <a:spLocks noChangeShapeType="1"/>
          </p:cNvSpPr>
          <p:nvPr/>
        </p:nvSpPr>
        <p:spPr bwMode="auto">
          <a:xfrm rot="10800000" flipH="1" flipV="1">
            <a:off x="8575947" y="2629987"/>
            <a:ext cx="646455" cy="268326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Oval 33">
            <a:extLst>
              <a:ext uri="{FF2B5EF4-FFF2-40B4-BE49-F238E27FC236}">
                <a16:creationId xmlns:a16="http://schemas.microsoft.com/office/drawing/2014/main" id="{56D42AF6-3584-EE17-3F31-C966F1279A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99486" y="2471042"/>
            <a:ext cx="381000" cy="381000"/>
          </a:xfrm>
          <a:prstGeom prst="ellipse">
            <a:avLst/>
          </a:prstGeom>
          <a:gradFill flip="none" rotWithShape="1">
            <a:gsLst>
              <a:gs pos="47000">
                <a:srgbClr val="910042">
                  <a:lumMod val="47000"/>
                  <a:lumOff val="53000"/>
                </a:srgbClr>
              </a:gs>
              <a:gs pos="0">
                <a:srgbClr val="FF0000"/>
              </a:gs>
              <a:gs pos="100000">
                <a:srgbClr val="000099"/>
              </a:gs>
            </a:gsLst>
            <a:lin ang="2700000" scaled="1"/>
            <a:tileRect/>
          </a:gradFill>
          <a:ln w="22225" cap="rnd">
            <a:gradFill>
              <a:gsLst>
                <a:gs pos="0">
                  <a:srgbClr val="FF0000">
                    <a:alpha val="77000"/>
                  </a:srgbClr>
                </a:gs>
                <a:gs pos="99000">
                  <a:srgbClr val="000099"/>
                </a:gs>
              </a:gsLst>
              <a:lin ang="5400000" scaled="1"/>
            </a:gra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3" name="Text Box 28">
            <a:extLst>
              <a:ext uri="{FF2B5EF4-FFF2-40B4-BE49-F238E27FC236}">
                <a16:creationId xmlns:a16="http://schemas.microsoft.com/office/drawing/2014/main" id="{ADB6F452-EB9C-B999-ED24-556EA7553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7721" y="3797306"/>
            <a:ext cx="345238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Tx/>
              <a:buNone/>
            </a:pPr>
            <a:r>
              <a:rPr lang="en-US" altLang="en-US" sz="2400" dirty="0"/>
              <a:t>Work:  	</a:t>
            </a:r>
            <a:r>
              <a:rPr lang="en-US" altLang="en-US" sz="2400" dirty="0">
                <a:solidFill>
                  <a:srgbClr val="040F76"/>
                </a:solidFill>
              </a:rPr>
              <a:t>p</a:t>
            </a:r>
            <a:r>
              <a:rPr lang="en-US" altLang="en-US" sz="2400" b="1" dirty="0">
                <a:solidFill>
                  <a:srgbClr val="040F76"/>
                </a:solidFill>
              </a:rPr>
              <a:t> </a:t>
            </a:r>
            <a:r>
              <a:rPr lang="en-US" altLang="en-US" sz="2400" dirty="0"/>
              <a:t>= 0.84</a:t>
            </a:r>
          </a:p>
          <a:p>
            <a:pPr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en-US" altLang="en-US" sz="2400" dirty="0"/>
              <a:t>Monitor:  	</a:t>
            </a:r>
            <a:r>
              <a:rPr lang="en-US" altLang="en-US" sz="2400" dirty="0">
                <a:solidFill>
                  <a:schemeClr val="accent3"/>
                </a:solidFill>
              </a:rPr>
              <a:t>q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en-US" sz="2400" dirty="0"/>
              <a:t>= 0.75</a:t>
            </a:r>
          </a:p>
        </p:txBody>
      </p:sp>
      <p:sp>
        <p:nvSpPr>
          <p:cNvPr id="4" name="Oval 33">
            <a:extLst>
              <a:ext uri="{FF2B5EF4-FFF2-40B4-BE49-F238E27FC236}">
                <a16:creationId xmlns:a16="http://schemas.microsoft.com/office/drawing/2014/main" id="{AC4B74C6-52DA-570A-166D-AE211586E1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222404" y="2780938"/>
            <a:ext cx="381000" cy="381000"/>
          </a:xfrm>
          <a:prstGeom prst="ellipse">
            <a:avLst/>
          </a:prstGeom>
          <a:gradFill flip="none" rotWithShape="1">
            <a:gsLst>
              <a:gs pos="47000">
                <a:srgbClr val="910042">
                  <a:lumMod val="47000"/>
                  <a:lumOff val="53000"/>
                </a:srgbClr>
              </a:gs>
              <a:gs pos="0">
                <a:srgbClr val="FF0000"/>
              </a:gs>
              <a:gs pos="100000">
                <a:srgbClr val="000099"/>
              </a:gs>
            </a:gsLst>
            <a:lin ang="2700000" scaled="1"/>
            <a:tileRect/>
          </a:gradFill>
          <a:ln w="22225" cap="rnd">
            <a:gradFill>
              <a:gsLst>
                <a:gs pos="0">
                  <a:srgbClr val="FF0000">
                    <a:alpha val="77000"/>
                  </a:srgbClr>
                </a:gs>
                <a:gs pos="99000">
                  <a:srgbClr val="000099"/>
                </a:gs>
              </a:gsLst>
              <a:lin ang="5400000" scaled="1"/>
            </a:gra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4065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5503-D081-49BD-25B3-191E4570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08ABC-26D2-2E09-CB3E-DAAFCC92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5A4DF-3A5A-1633-B868-A2AEA8641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Got away with shirking	100</a:t>
            </a: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Sofia		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Got caught shirking	0</a:t>
            </a: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Brooke</a:t>
            </a:r>
          </a:p>
          <a:p>
            <a:r>
              <a:rPr lang="en-US" sz="2800" dirty="0"/>
              <a:t>Michael		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97F3-ECEC-D3DD-36E2-DA8B50F8DA4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7145B5-CA0F-89B8-8304-C0061E2E4A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0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7219-249E-27B2-B340-F94A10F2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D6FDC8-ECF5-5A12-83E4-5A5446264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C0570F-5402-88DB-946A-5D94F136C4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Lucky to have monitored 	 –10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(but unlucky to have a shirker) 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	</a:t>
            </a: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Joli</a:t>
            </a:r>
          </a:p>
          <a:p>
            <a:r>
              <a:rPr lang="en-US" sz="2800" dirty="0"/>
              <a:t>Julia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0DB89-71FB-8C97-C330-E4FC78AD7B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140313-F07E-A006-933B-84C56F629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36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6CF1-5108-FE49-E871-1FBBC876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B18D13-23CB-DD6E-761E-1977FBBE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0777C1-31E2-01E5-5377-66A184FA4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Should have monitored	–100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Sarfaraz		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	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C782B-1E2F-0CBE-69CC-6E22E78FE97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7D09D2-E769-4DC7-8E17-66768E1C69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23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C888-74A7-8E9C-02FE-17BC4646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3518-C61E-41BE-AABB-F129A1A9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Replies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F54F4-5C6F-0C7F-48FF-1849013F5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What should managers have done given that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84%</a:t>
            </a:r>
            <a:r>
              <a:rPr lang="en-US" altLang="en-US" dirty="0">
                <a:ea typeface="ＭＳ Ｐゴシック" panose="020B0600070205080204" pitchFamily="34" charset="-128"/>
              </a:rPr>
              <a:t> of employees work?</a:t>
            </a:r>
          </a:p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What should workers have done given that they had a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75%</a:t>
            </a:r>
            <a:r>
              <a:rPr lang="en-US" altLang="en-US" dirty="0">
                <a:ea typeface="ＭＳ Ｐゴシック" panose="020B0600070205080204" pitchFamily="34" charset="-128"/>
              </a:rPr>
              <a:t> chance of being monitored?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15A6-7856-E38E-FB56-76CF41C580B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17178-0FFD-7FBB-74E0-7D11891B4C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7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Replies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managers: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Monitor:     90(0.84) -  </a:t>
            </a:r>
            <a:r>
              <a:rPr lang="en-US" altLang="en-US" sz="1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10(0.16)	= 74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No Mon:  </a:t>
            </a:r>
            <a:r>
              <a:rPr lang="en-US" altLang="en-US" sz="1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100(0.84) - 100(0.16)	= 68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is a best reply</a:t>
            </a:r>
          </a:p>
          <a:p>
            <a:pPr lvl="1"/>
            <a:endParaRPr lang="en-US" altLang="en-US" sz="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employees: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Work: 	   50(0.25)  +    50(0.75)	= 50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Shirk:	 100(0.25)  +      0(0.75)	= 25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is a best reply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9687-FE84-6A7B-4805-FAC3B8AD2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6B429-658F-B34D-4173-66392D31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970D-5F72-99FA-15FA-21CFB68D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Replies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EE3B6-4339-2BBD-3B23-8150CF011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Managers should </a:t>
            </a:r>
            <a:r>
              <a:rPr lang="en-US" altLang="en-US" b="1" dirty="0">
                <a:ea typeface="ＭＳ Ｐゴシック" panose="020B0600070205080204" pitchFamily="34" charset="-128"/>
              </a:rPr>
              <a:t>monitor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Employees should </a:t>
            </a:r>
            <a:r>
              <a:rPr lang="en-US" altLang="en-US" b="1" dirty="0">
                <a:ea typeface="ＭＳ Ｐゴシック" panose="020B0600070205080204" pitchFamily="34" charset="-128"/>
              </a:rPr>
              <a:t>work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Is this sustainable?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would happen next time?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5651C-0792-27B3-AF11-6454D2552FD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E4485-11C6-5799-B529-BF0341EC4F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89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3DD0-FD0A-2F87-42BB-BF487CC9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1070-E847-7749-CEF5-C6C35892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Costs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12781-2E17-60E4-7FF4-598C24BB5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Monitoring costs increase from 10 to 50</a:t>
            </a:r>
          </a:p>
          <a:p>
            <a:pPr marL="0" indent="0">
              <a:buNone/>
              <a:tabLst>
                <a:tab pos="6845300" algn="r"/>
              </a:tabLst>
            </a:pPr>
            <a:endParaRPr lang="en-US" sz="2800" dirty="0"/>
          </a:p>
          <a:p>
            <a:pPr marL="0" indent="0">
              <a:buNone/>
              <a:tabLst>
                <a:tab pos="6845300" algn="r"/>
              </a:tabLst>
            </a:pPr>
            <a:endParaRPr lang="en-US" sz="2800" dirty="0"/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Monitoring decreased</a:t>
            </a:r>
          </a:p>
          <a:p>
            <a:pPr lvl="1"/>
            <a:r>
              <a:rPr lang="en-US" altLang="en-US" sz="2533" dirty="0">
                <a:ea typeface="ＭＳ Ｐゴシック" panose="020B0600070205080204" pitchFamily="34" charset="-128"/>
              </a:rPr>
              <a:t>From 75% to 52%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Shirking increased</a:t>
            </a:r>
          </a:p>
          <a:p>
            <a:pPr lvl="1"/>
            <a:r>
              <a:rPr lang="en-US" altLang="en-US" sz="2533" dirty="0">
                <a:ea typeface="ＭＳ Ｐゴシック" panose="020B0600070205080204" pitchFamily="34" charset="-128"/>
              </a:rPr>
              <a:t>From 16% to 53%</a:t>
            </a:r>
          </a:p>
          <a:p>
            <a:pPr marL="0" indent="0">
              <a:buNone/>
              <a:tabLst>
                <a:tab pos="6845300" algn="r"/>
              </a:tabLst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95801-A0EB-EC0F-27DE-2ECF0C9E68E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10DD-A91A-A497-6DEE-DD8A030678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23070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297</Words>
  <Application>Microsoft Macintosh PowerPoint</Application>
  <PresentationFormat>Widescreen</PresentationFormat>
  <Paragraphs>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Aptos</vt:lpstr>
      <vt:lpstr>Arial</vt:lpstr>
      <vt:lpstr>Times New Roman</vt:lpstr>
      <vt:lpstr>Wingdings</vt:lpstr>
      <vt:lpstr>Game Theory</vt:lpstr>
      <vt:lpstr>Mixed Strategies</vt:lpstr>
      <vt:lpstr>Cycles</vt:lpstr>
      <vt:lpstr>Class Results</vt:lpstr>
      <vt:lpstr>Class Results</vt:lpstr>
      <vt:lpstr>Class Results</vt:lpstr>
      <vt:lpstr>Class Results</vt:lpstr>
      <vt:lpstr>Best Replies</vt:lpstr>
      <vt:lpstr>Best Replies</vt:lpstr>
      <vt:lpstr>Best Replies</vt:lpstr>
      <vt:lpstr>Monitoring Costs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168</cp:revision>
  <dcterms:created xsi:type="dcterms:W3CDTF">2013-01-27T09:14:16Z</dcterms:created>
  <dcterms:modified xsi:type="dcterms:W3CDTF">2026-10-06T14:19:37Z</dcterms:modified>
  <cp:category/>
</cp:coreProperties>
</file>