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349" r:id="rId3"/>
    <p:sldId id="350" r:id="rId4"/>
    <p:sldId id="352" r:id="rId5"/>
    <p:sldId id="351" r:id="rId6"/>
    <p:sldId id="356" r:id="rId7"/>
    <p:sldId id="353" r:id="rId8"/>
    <p:sldId id="359" r:id="rId9"/>
    <p:sldId id="35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64"/>
    <p:restoredTop sz="94854"/>
  </p:normalViewPr>
  <p:slideViewPr>
    <p:cSldViewPr snapToGrid="0" snapToObjects="1">
      <p:cViewPr varScale="1">
        <p:scale>
          <a:sx n="106" d="100"/>
          <a:sy n="106" d="100"/>
        </p:scale>
        <p:origin x="200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EB013-C5E6-1F41-A6D1-141A76ED43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48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0EFFA-CA1B-4F9B-95DD-5F74C6789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1BA81A-9D26-3038-2EF8-EBB9D8AAE6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C672A2-A483-CD07-BF8C-3FB7417EC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3937E-D13D-ED0D-4139-C86601B439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0EB013-C5E6-1F41-A6D1-141A76ED43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4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5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Games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4">
            <a:extLst>
              <a:ext uri="{FF2B5EF4-FFF2-40B4-BE49-F238E27FC236}">
                <a16:creationId xmlns:a16="http://schemas.microsoft.com/office/drawing/2014/main" id="{008D0818-AEA1-ECB7-7C79-F88F3650E90B}"/>
              </a:ext>
            </a:extLst>
          </p:cNvPr>
          <p:cNvSpPr txBox="1">
            <a:spLocks noChangeArrowheads="1"/>
          </p:cNvSpPr>
          <p:nvPr/>
        </p:nvSpPr>
        <p:spPr bwMode="auto">
          <a:xfrm rot="1620000">
            <a:off x="7087826" y="4403194"/>
            <a:ext cx="25284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3"/>
                </a:solidFill>
              </a:rPr>
              <a:t>fight</a:t>
            </a:r>
          </a:p>
        </p:txBody>
      </p:sp>
      <p:sp>
        <p:nvSpPr>
          <p:cNvPr id="18" name="Text Box 43">
            <a:extLst>
              <a:ext uri="{FF2B5EF4-FFF2-40B4-BE49-F238E27FC236}">
                <a16:creationId xmlns:a16="http://schemas.microsoft.com/office/drawing/2014/main" id="{BC3A841B-1DCA-4258-96E0-D22CBFBA3998}"/>
              </a:ext>
            </a:extLst>
          </p:cNvPr>
          <p:cNvSpPr txBox="1">
            <a:spLocks noChangeArrowheads="1"/>
          </p:cNvSpPr>
          <p:nvPr/>
        </p:nvSpPr>
        <p:spPr bwMode="auto">
          <a:xfrm rot="19980000">
            <a:off x="6911973" y="3054619"/>
            <a:ext cx="2523887" cy="523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3"/>
                </a:solidFill>
              </a:rPr>
              <a:t>accommodate</a:t>
            </a:r>
          </a:p>
        </p:txBody>
      </p:sp>
      <p:sp>
        <p:nvSpPr>
          <p:cNvPr id="29" name="Text Box 36">
            <a:extLst>
              <a:ext uri="{FF2B5EF4-FFF2-40B4-BE49-F238E27FC236}">
                <a16:creationId xmlns:a16="http://schemas.microsoft.com/office/drawing/2014/main" id="{3AA72386-BC5B-CF4B-EFD3-44EBA5928C62}"/>
              </a:ext>
            </a:extLst>
          </p:cNvPr>
          <p:cNvSpPr txBox="1">
            <a:spLocks noChangeArrowheads="1"/>
          </p:cNvSpPr>
          <p:nvPr/>
        </p:nvSpPr>
        <p:spPr bwMode="auto">
          <a:xfrm rot="1636820">
            <a:off x="4690624" y="3139833"/>
            <a:ext cx="2298232" cy="523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1"/>
                </a:solidFill>
              </a:rPr>
              <a:t>enter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0F2234D-525B-FAC8-2463-C06C09CC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Game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1AB2A-F344-9A3D-7B2A-7ADDBBEE779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3A29D7-ECBA-E7FB-15D6-8825550E1F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2</a:t>
            </a:fld>
            <a:endParaRPr lang="en-US"/>
          </a:p>
        </p:txBody>
      </p:sp>
      <p:sp>
        <p:nvSpPr>
          <p:cNvPr id="11" name="Text Box 26">
            <a:extLst>
              <a:ext uri="{FF2B5EF4-FFF2-40B4-BE49-F238E27FC236}">
                <a16:creationId xmlns:a16="http://schemas.microsoft.com/office/drawing/2014/main" id="{629E9BBC-E03F-B008-9B00-87377A422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984" y="2399289"/>
            <a:ext cx="8448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chemeClr val="accent1"/>
                </a:solidFill>
                <a:latin typeface="Verdana" charset="0"/>
              </a:rPr>
              <a:t>E</a:t>
            </a:r>
          </a:p>
        </p:txBody>
      </p:sp>
      <p:sp>
        <p:nvSpPr>
          <p:cNvPr id="12" name="Text Box 27">
            <a:extLst>
              <a:ext uri="{FF2B5EF4-FFF2-40B4-BE49-F238E27FC236}">
                <a16:creationId xmlns:a16="http://schemas.microsoft.com/office/drawing/2014/main" id="{9C0D44D3-CD43-B31F-1FC9-AFA264432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279" y="4139849"/>
            <a:ext cx="7241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chemeClr val="accent3"/>
                </a:solidFill>
                <a:latin typeface="Verdana" charset="0"/>
              </a:rPr>
              <a:t>M</a:t>
            </a:r>
          </a:p>
        </p:txBody>
      </p:sp>
      <p:sp>
        <p:nvSpPr>
          <p:cNvPr id="13" name="Text Box 28">
            <a:extLst>
              <a:ext uri="{FF2B5EF4-FFF2-40B4-BE49-F238E27FC236}">
                <a16:creationId xmlns:a16="http://schemas.microsoft.com/office/drawing/2014/main" id="{6AD853EC-C49F-4175-5039-0CA77668E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7161" y="1513809"/>
            <a:ext cx="15461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99"/>
                </a:solidFill>
                <a:latin typeface="Verdana" charset="0"/>
              </a:rPr>
              <a:t>0</a:t>
            </a:r>
            <a:r>
              <a:rPr lang="en-US" altLang="en-US" sz="2400" dirty="0">
                <a:latin typeface="Verdana" charset="0"/>
              </a:rPr>
              <a:t>, </a:t>
            </a:r>
            <a:r>
              <a:rPr lang="en-US" altLang="en-US" sz="2400" dirty="0">
                <a:solidFill>
                  <a:schemeClr val="accent3"/>
                </a:solidFill>
                <a:latin typeface="Verdana" charset="0"/>
              </a:rPr>
              <a:t>100</a:t>
            </a:r>
          </a:p>
        </p:txBody>
      </p:sp>
      <p:sp>
        <p:nvSpPr>
          <p:cNvPr id="14" name="Text Box 29">
            <a:extLst>
              <a:ext uri="{FF2B5EF4-FFF2-40B4-BE49-F238E27FC236}">
                <a16:creationId xmlns:a16="http://schemas.microsoft.com/office/drawing/2014/main" id="{B80B4A59-2EAC-90F8-F6DC-56055DC39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6273" y="5294034"/>
            <a:ext cx="1812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Verdana" charset="0"/>
              </a:rPr>
              <a:t>–50</a:t>
            </a:r>
            <a:r>
              <a:rPr lang="en-US" altLang="en-US" sz="2400" dirty="0">
                <a:latin typeface="Verdana" charset="0"/>
              </a:rPr>
              <a:t>,  </a:t>
            </a:r>
            <a:r>
              <a:rPr lang="en-US" altLang="en-US" sz="2400" dirty="0">
                <a:solidFill>
                  <a:schemeClr val="accent3"/>
                </a:solidFill>
                <a:latin typeface="Verdana" charset="0"/>
              </a:rPr>
              <a:t>–50</a:t>
            </a:r>
          </a:p>
        </p:txBody>
      </p:sp>
      <p:sp>
        <p:nvSpPr>
          <p:cNvPr id="15" name="Text Box 30">
            <a:extLst>
              <a:ext uri="{FF2B5EF4-FFF2-40B4-BE49-F238E27FC236}">
                <a16:creationId xmlns:a16="http://schemas.microsoft.com/office/drawing/2014/main" id="{FDB851C4-539E-1D54-1E44-2DB35B65B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6273" y="2602611"/>
            <a:ext cx="19310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99"/>
                </a:solidFill>
                <a:latin typeface="Verdana" charset="0"/>
              </a:rPr>
              <a:t> </a:t>
            </a:r>
            <a:r>
              <a:rPr lang="en-US" altLang="en-US" sz="1800" dirty="0">
                <a:solidFill>
                  <a:srgbClr val="000099"/>
                </a:solidFill>
                <a:latin typeface="Verdana" charset="0"/>
              </a:rPr>
              <a:t> </a:t>
            </a:r>
            <a:r>
              <a:rPr lang="en-US" altLang="en-US" sz="2400" dirty="0">
                <a:solidFill>
                  <a:schemeClr val="accent1"/>
                </a:solidFill>
                <a:latin typeface="Verdana" charset="0"/>
              </a:rPr>
              <a:t>50</a:t>
            </a:r>
            <a:r>
              <a:rPr lang="en-US" altLang="en-US" sz="2400" dirty="0">
                <a:latin typeface="Verdana" charset="0"/>
              </a:rPr>
              <a:t>,   </a:t>
            </a:r>
            <a:r>
              <a:rPr lang="en-US" altLang="en-US" sz="1200" dirty="0">
                <a:latin typeface="Verdana" charset="0"/>
              </a:rPr>
              <a:t> </a:t>
            </a:r>
            <a:r>
              <a:rPr lang="en-US" altLang="en-US" sz="2400" dirty="0">
                <a:solidFill>
                  <a:schemeClr val="accent3"/>
                </a:solidFill>
                <a:latin typeface="Verdana" charset="0"/>
              </a:rPr>
              <a:t>50</a:t>
            </a:r>
          </a:p>
        </p:txBody>
      </p:sp>
      <p:sp>
        <p:nvSpPr>
          <p:cNvPr id="25" name="Line 32">
            <a:extLst>
              <a:ext uri="{FF2B5EF4-FFF2-40B4-BE49-F238E27FC236}">
                <a16:creationId xmlns:a16="http://schemas.microsoft.com/office/drawing/2014/main" id="{5E0034EA-E07C-3F0C-0EFB-B58E887BA3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4224" y="1771311"/>
            <a:ext cx="2211608" cy="116551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33">
            <a:extLst>
              <a:ext uri="{FF2B5EF4-FFF2-40B4-BE49-F238E27FC236}">
                <a16:creationId xmlns:a16="http://schemas.microsoft.com/office/drawing/2014/main" id="{FB5CF50A-8598-FA93-58F3-F2D228AF2D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6103" y="3006086"/>
            <a:ext cx="2233264" cy="115118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Oval 34">
            <a:extLst>
              <a:ext uri="{FF2B5EF4-FFF2-40B4-BE49-F238E27FC236}">
                <a16:creationId xmlns:a16="http://schemas.microsoft.com/office/drawing/2014/main" id="{29E701E3-76DB-B830-99FD-BFACAD945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3079" y="2779193"/>
            <a:ext cx="389806" cy="343922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28" name="Text Box 35">
            <a:extLst>
              <a:ext uri="{FF2B5EF4-FFF2-40B4-BE49-F238E27FC236}">
                <a16:creationId xmlns:a16="http://schemas.microsoft.com/office/drawing/2014/main" id="{9ADA64C9-61E1-9EA4-6BF7-F73650433AFF}"/>
              </a:ext>
            </a:extLst>
          </p:cNvPr>
          <p:cNvSpPr txBox="1">
            <a:spLocks noChangeArrowheads="1"/>
          </p:cNvSpPr>
          <p:nvPr/>
        </p:nvSpPr>
        <p:spPr bwMode="auto">
          <a:xfrm rot="19925865">
            <a:off x="4536326" y="1816690"/>
            <a:ext cx="2281990" cy="523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1"/>
                </a:solidFill>
              </a:rPr>
              <a:t>stay out</a:t>
            </a:r>
          </a:p>
        </p:txBody>
      </p:sp>
      <p:sp>
        <p:nvSpPr>
          <p:cNvPr id="20" name="Line 38">
            <a:extLst>
              <a:ext uri="{FF2B5EF4-FFF2-40B4-BE49-F238E27FC236}">
                <a16:creationId xmlns:a16="http://schemas.microsoft.com/office/drawing/2014/main" id="{CCE67416-9A02-F2C1-ECCA-D0CDDC6685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61785" y="2855620"/>
            <a:ext cx="2612241" cy="1330309"/>
          </a:xfrm>
          <a:prstGeom prst="line">
            <a:avLst/>
          </a:prstGeom>
          <a:noFill/>
          <a:ln w="9525">
            <a:solidFill>
              <a:schemeClr val="accent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39">
            <a:extLst>
              <a:ext uri="{FF2B5EF4-FFF2-40B4-BE49-F238E27FC236}">
                <a16:creationId xmlns:a16="http://schemas.microsoft.com/office/drawing/2014/main" id="{2C4C2C62-CAFA-4D5B-2CEE-7391AE1CEEF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61785" y="4207424"/>
            <a:ext cx="2612241" cy="1330309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Oval 40">
            <a:extLst>
              <a:ext uri="{FF2B5EF4-FFF2-40B4-BE49-F238E27FC236}">
                <a16:creationId xmlns:a16="http://schemas.microsoft.com/office/drawing/2014/main" id="{7DF7509C-C7C2-5730-6E9E-3081E4A97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710" y="4025910"/>
            <a:ext cx="389806" cy="343922"/>
          </a:xfrm>
          <a:prstGeom prst="ellipse">
            <a:avLst/>
          </a:prstGeom>
          <a:solidFill>
            <a:schemeClr val="accent3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 dirty="0"/>
          </a:p>
        </p:txBody>
      </p:sp>
      <p:sp>
        <p:nvSpPr>
          <p:cNvPr id="23" name="Oval 41">
            <a:extLst>
              <a:ext uri="{FF2B5EF4-FFF2-40B4-BE49-F238E27FC236}">
                <a16:creationId xmlns:a16="http://schemas.microsoft.com/office/drawing/2014/main" id="{F394AC7B-7ED3-1BEB-6E8E-472B354AA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2658" y="2695601"/>
            <a:ext cx="389806" cy="34392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24" name="Oval 42">
            <a:extLst>
              <a:ext uri="{FF2B5EF4-FFF2-40B4-BE49-F238E27FC236}">
                <a16:creationId xmlns:a16="http://schemas.microsoft.com/office/drawing/2014/main" id="{223A3AAB-826E-A85B-24BE-673DCEBF1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2658" y="5329947"/>
            <a:ext cx="389806" cy="34392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31" name="Oval 41">
            <a:extLst>
              <a:ext uri="{FF2B5EF4-FFF2-40B4-BE49-F238E27FC236}">
                <a16:creationId xmlns:a16="http://schemas.microsoft.com/office/drawing/2014/main" id="{70672A56-51B5-4342-A1B7-00968F9F4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538" y="1570195"/>
            <a:ext cx="389806" cy="34392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53926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8CF1F-DAE7-8372-DB83-57FEA3F3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80AFBD-E41E-1663-14A1-B71DA757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Personalities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81A09D-06C0-7BBB-6E93-3582FEFBC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Enter / Accommodate	</a:t>
            </a:r>
            <a:r>
              <a:rPr lang="en-US" sz="2800" dirty="0">
                <a:solidFill>
                  <a:schemeClr val="accent4"/>
                </a:solidFill>
              </a:rPr>
              <a:t>“Nice”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Enter / Fight	</a:t>
            </a:r>
            <a:r>
              <a:rPr lang="en-US" sz="2800" dirty="0">
                <a:solidFill>
                  <a:schemeClr val="accent4"/>
                </a:solidFill>
              </a:rPr>
              <a:t>“Selfish”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Stay Out / Accommodate	</a:t>
            </a:r>
            <a:r>
              <a:rPr lang="en-US" sz="2800" dirty="0">
                <a:solidFill>
                  <a:schemeClr val="accent4"/>
                </a:solidFill>
              </a:rPr>
              <a:t>“Too Nice”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Stay Out / Fight	</a:t>
            </a:r>
            <a:r>
              <a:rPr lang="en-US" sz="2800" dirty="0">
                <a:solidFill>
                  <a:schemeClr val="accent4"/>
                </a:solidFill>
              </a:rPr>
              <a:t>“Mean”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44995-2ACE-0759-C02D-1AFB36CDDC68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B803B4-BDE6-FF89-C534-A6D27EC4F6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7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5503-D081-49BD-25B3-191E4570E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08ABC-26D2-2E09-CB3E-DAAFCC92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85A4DF-3A5A-1633-B868-A2AEA8641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Enter / Accommodate	</a:t>
            </a:r>
            <a:r>
              <a:rPr lang="en-US" sz="2800" dirty="0">
                <a:solidFill>
                  <a:schemeClr val="accent4"/>
                </a:solidFill>
              </a:rPr>
              <a:t>83%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Enter / Fight	</a:t>
            </a:r>
            <a:r>
              <a:rPr lang="en-US" sz="2800" dirty="0">
                <a:solidFill>
                  <a:schemeClr val="accent4"/>
                </a:solidFill>
              </a:rPr>
              <a:t>17%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Stay Out / Accommodate	</a:t>
            </a:r>
            <a:r>
              <a:rPr lang="en-US" sz="2800" dirty="0">
                <a:solidFill>
                  <a:schemeClr val="accent4"/>
                </a:solidFill>
              </a:rPr>
              <a:t>0%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Stay Out / Fight	</a:t>
            </a:r>
            <a:r>
              <a:rPr lang="en-US" sz="2800" dirty="0">
                <a:solidFill>
                  <a:schemeClr val="accent4"/>
                </a:solidFill>
              </a:rPr>
              <a:t>0%</a:t>
            </a:r>
          </a:p>
          <a:p>
            <a:pPr marL="0" indent="0" algn="l">
              <a:buNone/>
              <a:tabLst>
                <a:tab pos="6845300" algn="r"/>
              </a:tabLst>
            </a:pPr>
            <a:endParaRPr lang="en-US" sz="2800" dirty="0">
              <a:solidFill>
                <a:schemeClr val="accent4"/>
              </a:solidFill>
            </a:endParaRPr>
          </a:p>
          <a:p>
            <a:pPr marL="0" indent="0" algn="l">
              <a:buNone/>
              <a:tabLst>
                <a:tab pos="3473450" algn="l"/>
                <a:tab pos="6845300" algn="r"/>
              </a:tabLst>
            </a:pPr>
            <a:r>
              <a:rPr lang="en-US" sz="2800" dirty="0"/>
              <a:t>Enter: 30 	Stay Out: 0</a:t>
            </a:r>
          </a:p>
          <a:p>
            <a:pPr marL="0" indent="0" algn="l">
              <a:buNone/>
              <a:tabLst>
                <a:tab pos="3473450" algn="l"/>
                <a:tab pos="6845300" algn="r"/>
              </a:tabLst>
            </a:pPr>
            <a:r>
              <a:rPr lang="en-US" sz="2800" dirty="0"/>
              <a:t>Accommodate: 25 	Fight: 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397F3-ECEC-D3DD-36E2-DA8B50F8DA4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7145B5-CA0F-89B8-8304-C0061E2E4A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0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737C-1DC9-900E-5F10-7CA224D7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Payoffs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E2767-68C6-C03D-6852-B23559017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Both Nice (both share)		100</a:t>
            </a:r>
          </a:p>
          <a:p>
            <a:r>
              <a:rPr lang="en-US" sz="2800" dirty="0"/>
              <a:t>Both Mean (both monopoly)	100</a:t>
            </a:r>
          </a:p>
          <a:p>
            <a:endParaRPr lang="en-US" sz="2800" dirty="0"/>
          </a:p>
          <a:p>
            <a:r>
              <a:rPr lang="en-US" sz="2800" dirty="0"/>
              <a:t>Nice v. Too Nice			 150 /   50</a:t>
            </a:r>
          </a:p>
          <a:p>
            <a:pPr lvl="1"/>
            <a:r>
              <a:rPr lang="en-US" dirty="0"/>
              <a:t>Enter—Accommodate; Stay Out</a:t>
            </a:r>
          </a:p>
          <a:p>
            <a:r>
              <a:rPr lang="en-US" sz="2800" dirty="0"/>
              <a:t>Nice v. Selfish			     0 /     0</a:t>
            </a:r>
          </a:p>
          <a:p>
            <a:pPr lvl="1"/>
            <a:r>
              <a:rPr lang="en-US" dirty="0"/>
              <a:t>Enter—Fight; Enter—Accommodate</a:t>
            </a:r>
          </a:p>
          <a:p>
            <a:r>
              <a:rPr lang="en-US" sz="2800" dirty="0"/>
              <a:t>Selfish v. Selfish			-100 / -100</a:t>
            </a:r>
          </a:p>
          <a:p>
            <a:pPr lvl="1"/>
            <a:r>
              <a:rPr lang="en-US" dirty="0"/>
              <a:t>Enter—Fight; Enter—Fight</a:t>
            </a:r>
          </a:p>
          <a:p>
            <a:pPr lvl="1"/>
            <a:endParaRPr lang="en-US" sz="2533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77AB-5A56-BB96-DAA8-352BF0A47DD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9687-FE84-6A7B-4805-FAC3B8AD27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28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3B556-8A01-5716-F4DD-86ED02879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6FFFC-BCEE-EABA-8DAC-10C0A6AEB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19B66-312F-EBB4-6836-DC2B2C109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6845300" algn="r"/>
              </a:tabLst>
            </a:pPr>
            <a:r>
              <a:rPr lang="en-US" sz="2800" dirty="0"/>
              <a:t>Nice (and Unlucky)	0 points</a:t>
            </a:r>
          </a:p>
          <a:p>
            <a:pPr marL="0" indent="0">
              <a:buNone/>
            </a:pPr>
            <a:r>
              <a:rPr lang="en-US" sz="2400" dirty="0"/>
              <a:t>	versus “Selfish” (Enter/Fight)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Niko </a:t>
            </a:r>
          </a:p>
          <a:p>
            <a:r>
              <a:rPr lang="en-US" sz="2800" dirty="0"/>
              <a:t>Nolan</a:t>
            </a:r>
          </a:p>
          <a:p>
            <a:r>
              <a:rPr lang="en-US" sz="2800" dirty="0"/>
              <a:t>Kyle</a:t>
            </a:r>
          </a:p>
          <a:p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754A3-8F59-2B4E-3176-E1987122EAE2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2F9E3-78F5-2C8F-2D13-29491F93F4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27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223BC-0A1D-D733-914B-3EBD5EC84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61E44-EA7F-5F44-0137-B02092D2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B0E337-6C4A-A2A3-47BB-2D8AC3EE50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6845300" algn="r"/>
              </a:tabLst>
            </a:pPr>
            <a:r>
              <a:rPr lang="en-US" sz="2800" dirty="0"/>
              <a:t>Selfish (Enter/Fight)	0 points</a:t>
            </a:r>
          </a:p>
          <a:p>
            <a:pPr marL="0" indent="0">
              <a:buNone/>
            </a:pPr>
            <a:r>
              <a:rPr lang="en-US" sz="2400" dirty="0"/>
              <a:t>	versus “Nice” (Enter/Accommodate)</a:t>
            </a:r>
          </a:p>
          <a:p>
            <a:endParaRPr lang="en-US" sz="2800" dirty="0"/>
          </a:p>
          <a:p>
            <a:r>
              <a:rPr lang="en-US" sz="2800" dirty="0"/>
              <a:t>Alex</a:t>
            </a:r>
          </a:p>
          <a:p>
            <a:r>
              <a:rPr lang="en-US" sz="2800" dirty="0"/>
              <a:t>Joseph </a:t>
            </a:r>
          </a:p>
          <a:p>
            <a:r>
              <a:rPr lang="en-US" sz="2800" dirty="0"/>
              <a:t>Tianqi</a:t>
            </a:r>
          </a:p>
          <a:p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33DCE3-1094-EBAB-6855-8F4184AB55CD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63AC8-70E3-CCE6-6409-3CF67044F5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2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83DD0-FD0A-2F87-42BB-BF487CC97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D1070-E847-7749-CEF5-C6C358928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12781-2E17-60E4-7FF4-598C24BB5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6845300" algn="r"/>
              </a:tabLst>
            </a:pPr>
            <a:r>
              <a:rPr lang="en-US" sz="2800" dirty="0"/>
              <a:t>Selfish (Enter/Fight)	-100 points</a:t>
            </a:r>
          </a:p>
          <a:p>
            <a:pPr marL="0" indent="0">
              <a:buNone/>
            </a:pPr>
            <a:r>
              <a:rPr lang="en-US" sz="2400" dirty="0"/>
              <a:t>	versus “</a:t>
            </a:r>
            <a:r>
              <a:rPr lang="en-US" sz="2400" dirty="0" err="1"/>
              <a:t>Selefish</a:t>
            </a:r>
            <a:r>
              <a:rPr lang="en-US" sz="2400" dirty="0"/>
              <a:t>” (Enter/Fight)</a:t>
            </a:r>
          </a:p>
          <a:p>
            <a:endParaRPr lang="en-US" sz="2800" dirty="0"/>
          </a:p>
          <a:p>
            <a:r>
              <a:rPr lang="en-US" sz="2800" dirty="0"/>
              <a:t>Paola</a:t>
            </a:r>
          </a:p>
          <a:p>
            <a:r>
              <a:rPr lang="en-US" sz="2800" dirty="0"/>
              <a:t>Sahil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95801-A0EB-EC0F-27DE-2ECF0C9E68E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610DD-A91A-A497-6DEE-DD8A030678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23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59716-3EAD-8E1D-A4E7-5C0FF0D0E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4">
            <a:extLst>
              <a:ext uri="{FF2B5EF4-FFF2-40B4-BE49-F238E27FC236}">
                <a16:creationId xmlns:a16="http://schemas.microsoft.com/office/drawing/2014/main" id="{1C5ED938-1C14-4E4C-C5EB-1FF852AB3556}"/>
              </a:ext>
            </a:extLst>
          </p:cNvPr>
          <p:cNvSpPr txBox="1">
            <a:spLocks noChangeArrowheads="1"/>
          </p:cNvSpPr>
          <p:nvPr/>
        </p:nvSpPr>
        <p:spPr bwMode="auto">
          <a:xfrm rot="1620000">
            <a:off x="4742833" y="2662882"/>
            <a:ext cx="25284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3"/>
                </a:solidFill>
              </a:rPr>
              <a:t>fight</a:t>
            </a:r>
          </a:p>
        </p:txBody>
      </p:sp>
      <p:sp>
        <p:nvSpPr>
          <p:cNvPr id="18" name="Text Box 43">
            <a:extLst>
              <a:ext uri="{FF2B5EF4-FFF2-40B4-BE49-F238E27FC236}">
                <a16:creationId xmlns:a16="http://schemas.microsoft.com/office/drawing/2014/main" id="{16465C78-332B-ABFD-326E-8BC9DF3DBF79}"/>
              </a:ext>
            </a:extLst>
          </p:cNvPr>
          <p:cNvSpPr txBox="1">
            <a:spLocks noChangeArrowheads="1"/>
          </p:cNvSpPr>
          <p:nvPr/>
        </p:nvSpPr>
        <p:spPr bwMode="auto">
          <a:xfrm rot="19980000">
            <a:off x="4566980" y="1314307"/>
            <a:ext cx="2523887" cy="523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chemeClr val="bg1"/>
              </a:buClr>
              <a:buSzTx/>
              <a:buFont typeface="Wingdings" charset="2"/>
              <a:buNone/>
            </a:pPr>
            <a:r>
              <a:rPr lang="en-US" altLang="en-US" sz="2800" dirty="0">
                <a:solidFill>
                  <a:schemeClr val="accent3"/>
                </a:solidFill>
              </a:rPr>
              <a:t>accommodate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7571259-B733-34A2-7BBF-718823711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Strategies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D4FB3-42BD-9DE7-373E-4A2545BF707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ECDF44-CBCC-B2D5-A937-B6BBBE081C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9</a:t>
            </a:fld>
            <a:endParaRPr lang="en-US"/>
          </a:p>
        </p:txBody>
      </p:sp>
      <p:sp>
        <p:nvSpPr>
          <p:cNvPr id="12" name="Text Box 27">
            <a:extLst>
              <a:ext uri="{FF2B5EF4-FFF2-40B4-BE49-F238E27FC236}">
                <a16:creationId xmlns:a16="http://schemas.microsoft.com/office/drawing/2014/main" id="{E2E20907-8987-E745-6930-E8306925E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286" y="2399537"/>
            <a:ext cx="7241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chemeClr val="accent3"/>
                </a:solidFill>
                <a:latin typeface="Verdana" charset="0"/>
              </a:rPr>
              <a:t>M</a:t>
            </a:r>
          </a:p>
        </p:txBody>
      </p:sp>
      <p:sp>
        <p:nvSpPr>
          <p:cNvPr id="14" name="Text Box 29">
            <a:extLst>
              <a:ext uri="{FF2B5EF4-FFF2-40B4-BE49-F238E27FC236}">
                <a16:creationId xmlns:a16="http://schemas.microsoft.com/office/drawing/2014/main" id="{D5D8B683-1271-B1A5-BD5A-82D567527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1280" y="3553722"/>
            <a:ext cx="1812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Verdana" charset="0"/>
              </a:rPr>
              <a:t>–50</a:t>
            </a:r>
            <a:r>
              <a:rPr lang="en-US" altLang="en-US" sz="2400" dirty="0">
                <a:latin typeface="Verdana" charset="0"/>
              </a:rPr>
              <a:t>,  </a:t>
            </a:r>
            <a:r>
              <a:rPr lang="en-US" altLang="en-US" sz="2400" dirty="0">
                <a:solidFill>
                  <a:schemeClr val="accent3"/>
                </a:solidFill>
                <a:latin typeface="Verdana" charset="0"/>
              </a:rPr>
              <a:t>–50</a:t>
            </a:r>
          </a:p>
        </p:txBody>
      </p:sp>
      <p:sp>
        <p:nvSpPr>
          <p:cNvPr id="15" name="Text Box 30">
            <a:extLst>
              <a:ext uri="{FF2B5EF4-FFF2-40B4-BE49-F238E27FC236}">
                <a16:creationId xmlns:a16="http://schemas.microsoft.com/office/drawing/2014/main" id="{4DE22D79-6877-8BF2-4F57-43B422F57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1280" y="862299"/>
            <a:ext cx="19310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0099"/>
                </a:solidFill>
                <a:latin typeface="Verdana" charset="0"/>
              </a:rPr>
              <a:t> </a:t>
            </a:r>
            <a:r>
              <a:rPr lang="en-US" altLang="en-US" sz="1800" dirty="0">
                <a:solidFill>
                  <a:srgbClr val="000099"/>
                </a:solidFill>
                <a:latin typeface="Verdana" charset="0"/>
              </a:rPr>
              <a:t> </a:t>
            </a:r>
            <a:r>
              <a:rPr lang="en-US" altLang="en-US" sz="2400" dirty="0">
                <a:solidFill>
                  <a:schemeClr val="accent1"/>
                </a:solidFill>
                <a:latin typeface="Verdana" charset="0"/>
              </a:rPr>
              <a:t>50</a:t>
            </a:r>
            <a:r>
              <a:rPr lang="en-US" altLang="en-US" sz="2400" dirty="0">
                <a:latin typeface="Verdana" charset="0"/>
              </a:rPr>
              <a:t>,   </a:t>
            </a:r>
            <a:r>
              <a:rPr lang="en-US" altLang="en-US" sz="1200" dirty="0">
                <a:latin typeface="Verdana" charset="0"/>
              </a:rPr>
              <a:t> </a:t>
            </a:r>
            <a:r>
              <a:rPr lang="en-US" altLang="en-US" sz="2400" dirty="0">
                <a:solidFill>
                  <a:schemeClr val="accent3"/>
                </a:solidFill>
                <a:latin typeface="Verdana" charset="0"/>
              </a:rPr>
              <a:t>50</a:t>
            </a:r>
          </a:p>
        </p:txBody>
      </p:sp>
      <p:sp>
        <p:nvSpPr>
          <p:cNvPr id="20" name="Line 38">
            <a:extLst>
              <a:ext uri="{FF2B5EF4-FFF2-40B4-BE49-F238E27FC236}">
                <a16:creationId xmlns:a16="http://schemas.microsoft.com/office/drawing/2014/main" id="{BEB71357-02FB-D9E7-B752-DC40F89140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16792" y="1115308"/>
            <a:ext cx="2612241" cy="1330309"/>
          </a:xfrm>
          <a:prstGeom prst="line">
            <a:avLst/>
          </a:prstGeom>
          <a:noFill/>
          <a:ln w="9525">
            <a:solidFill>
              <a:schemeClr val="accent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39">
            <a:extLst>
              <a:ext uri="{FF2B5EF4-FFF2-40B4-BE49-F238E27FC236}">
                <a16:creationId xmlns:a16="http://schemas.microsoft.com/office/drawing/2014/main" id="{09F8D8E8-4203-54EB-7C97-4E22883B08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6792" y="2467112"/>
            <a:ext cx="2612241" cy="1330309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Oval 40">
            <a:extLst>
              <a:ext uri="{FF2B5EF4-FFF2-40B4-BE49-F238E27FC236}">
                <a16:creationId xmlns:a16="http://schemas.microsoft.com/office/drawing/2014/main" id="{817257D8-C4F3-F5FA-1A7B-376EE11FC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2717" y="2285598"/>
            <a:ext cx="389806" cy="343922"/>
          </a:xfrm>
          <a:prstGeom prst="ellipse">
            <a:avLst/>
          </a:prstGeom>
          <a:solidFill>
            <a:schemeClr val="accent3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 dirty="0"/>
          </a:p>
        </p:txBody>
      </p:sp>
      <p:sp>
        <p:nvSpPr>
          <p:cNvPr id="23" name="Oval 41">
            <a:extLst>
              <a:ext uri="{FF2B5EF4-FFF2-40B4-BE49-F238E27FC236}">
                <a16:creationId xmlns:a16="http://schemas.microsoft.com/office/drawing/2014/main" id="{321AC2A3-616C-5C1A-81DB-56F9640AD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7665" y="955289"/>
            <a:ext cx="389806" cy="34392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24" name="Oval 42">
            <a:extLst>
              <a:ext uri="{FF2B5EF4-FFF2-40B4-BE49-F238E27FC236}">
                <a16:creationId xmlns:a16="http://schemas.microsoft.com/office/drawing/2014/main" id="{B247B5CE-16EF-DF26-A1CE-FEFE61E18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7665" y="3589635"/>
            <a:ext cx="389806" cy="34392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3" name="Text Box 29">
            <a:extLst>
              <a:ext uri="{FF2B5EF4-FFF2-40B4-BE49-F238E27FC236}">
                <a16:creationId xmlns:a16="http://schemas.microsoft.com/office/drawing/2014/main" id="{EA989D1A-A99A-FB52-E51C-B035A2CBF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9395" y="3558639"/>
            <a:ext cx="20389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Verdana" charset="0"/>
              </a:rPr>
              <a:t>  5 students</a:t>
            </a:r>
          </a:p>
        </p:txBody>
      </p:sp>
      <p:sp>
        <p:nvSpPr>
          <p:cNvPr id="4" name="Text Box 30">
            <a:extLst>
              <a:ext uri="{FF2B5EF4-FFF2-40B4-BE49-F238E27FC236}">
                <a16:creationId xmlns:a16="http://schemas.microsoft.com/office/drawing/2014/main" id="{01DB8CBD-F596-374B-21B9-F00466CEE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9395" y="867216"/>
            <a:ext cx="21723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Verdana" charset="0"/>
              </a:rPr>
              <a:t>25 students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5A80859-C291-CF9D-5AF9-F34123539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2654971"/>
            <a:ext cx="7010225" cy="41086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Expected Payoff from Entry:</a:t>
            </a:r>
          </a:p>
          <a:p>
            <a:pPr marL="0" indent="0">
              <a:buNone/>
            </a:pPr>
            <a:r>
              <a:rPr lang="en-US" sz="2800" dirty="0"/>
              <a:t>50 (25/30) – 50 (5/30) = 33</a:t>
            </a:r>
          </a:p>
          <a:p>
            <a:pPr marL="0" indent="0">
              <a:buNone/>
            </a:pPr>
            <a:r>
              <a:rPr lang="en-US" sz="2800" dirty="0"/>
              <a:t>Entry is profitable!</a:t>
            </a:r>
          </a:p>
        </p:txBody>
      </p:sp>
    </p:spTree>
    <p:extLst>
      <p:ext uri="{BB962C8B-B14F-4D97-AF65-F5344CB8AC3E}">
        <p14:creationId xmlns:p14="http://schemas.microsoft.com/office/powerpoint/2010/main" val="4165916559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334</Words>
  <Application>Microsoft Macintosh PowerPoint</Application>
  <PresentationFormat>Widescreen</PresentationFormat>
  <Paragraphs>87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Verdana</vt:lpstr>
      <vt:lpstr>Wingdings</vt:lpstr>
      <vt:lpstr>Game Theory</vt:lpstr>
      <vt:lpstr>Sequential Games</vt:lpstr>
      <vt:lpstr>The Game</vt:lpstr>
      <vt:lpstr>Four Personalities</vt:lpstr>
      <vt:lpstr>Class Results</vt:lpstr>
      <vt:lpstr>Payoffs</vt:lpstr>
      <vt:lpstr>Results </vt:lpstr>
      <vt:lpstr>Results </vt:lpstr>
      <vt:lpstr>Results </vt:lpstr>
      <vt:lpstr>Optimal Strategies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165</cp:revision>
  <dcterms:created xsi:type="dcterms:W3CDTF">2013-01-27T09:14:16Z</dcterms:created>
  <dcterms:modified xsi:type="dcterms:W3CDTF">2026-09-22T14:44:18Z</dcterms:modified>
  <cp:category/>
</cp:coreProperties>
</file>