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353" r:id="rId3"/>
    <p:sldId id="355" r:id="rId4"/>
    <p:sldId id="356" r:id="rId5"/>
    <p:sldId id="349" r:id="rId6"/>
    <p:sldId id="357" r:id="rId7"/>
    <p:sldId id="358" r:id="rId8"/>
    <p:sldId id="359" r:id="rId9"/>
    <p:sldId id="350" r:id="rId10"/>
    <p:sldId id="351" r:id="rId11"/>
    <p:sldId id="36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1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59"/>
    <p:restoredTop sz="94777"/>
  </p:normalViewPr>
  <p:slideViewPr>
    <p:cSldViewPr snapToGrid="0" snapToObjects="1">
      <p:cViewPr varScale="1">
        <p:scale>
          <a:sx n="108" d="100"/>
          <a:sy n="108" d="100"/>
        </p:scale>
        <p:origin x="240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15481-CC13-7148-B2E3-3A00A445EA71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EB013-C5E6-1F41-A6D1-141A76ED43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75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 block"/>
          <p:cNvSpPr/>
          <p:nvPr/>
        </p:nvSpPr>
        <p:spPr>
          <a:xfrm>
            <a:off x="0" y="0"/>
            <a:ext cx="3718560" cy="6858000"/>
          </a:xfrm>
          <a:prstGeom prst="rect">
            <a:avLst/>
          </a:prstGeom>
          <a:solidFill>
            <a:srgbClr val="041E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Accent rule"/>
          <p:cNvSpPr/>
          <p:nvPr/>
        </p:nvSpPr>
        <p:spPr>
          <a:xfrm>
            <a:off x="755904" y="2377440"/>
            <a:ext cx="1097280" cy="487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Course"/>
          <p:cNvSpPr>
            <a:spLocks noGrp="1"/>
          </p:cNvSpPr>
          <p:nvPr>
            <p:ph type="body" idx="3"/>
          </p:nvPr>
        </p:nvSpPr>
        <p:spPr>
          <a:xfrm>
            <a:off x="755904" y="2560320"/>
            <a:ext cx="2804160" cy="195072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4000" b="1" i="0">
                <a:solidFill>
                  <a:srgbClr val="FFFFFF"/>
                </a:solidFill>
                <a:latin typeface="Arial"/>
              </a:defRPr>
            </a:lvl1pPr>
            <a:lvl2pPr marL="0" indent="0">
              <a:spcBef>
                <a:spcPts val="800"/>
              </a:spcBef>
              <a:buNone/>
              <a:defRPr sz="1600" b="0" i="0">
                <a:solidFill>
                  <a:srgbClr val="A9B8DC"/>
                </a:solidFill>
                <a:latin typeface="Arial"/>
              </a:defRPr>
            </a:lvl2pPr>
          </a:lstStyle>
          <a:p>
            <a:endParaRPr lang="en-US"/>
          </a:p>
        </p:txBody>
      </p:sp>
      <p:sp>
        <p:nvSpPr>
          <p:cNvPr id="5" name="Topic line"/>
          <p:cNvSpPr>
            <a:spLocks noGrp="1"/>
          </p:cNvSpPr>
          <p:nvPr>
            <p:ph type="body" idx="1"/>
          </p:nvPr>
        </p:nvSpPr>
        <p:spPr>
          <a:xfrm>
            <a:off x="4389120" y="2560320"/>
            <a:ext cx="7010400" cy="414528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20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Title"/>
          <p:cNvSpPr>
            <a:spLocks noGrp="1"/>
          </p:cNvSpPr>
          <p:nvPr>
            <p:ph type="title"/>
          </p:nvPr>
        </p:nvSpPr>
        <p:spPr>
          <a:xfrm>
            <a:off x="4389120" y="2968752"/>
            <a:ext cx="7010400" cy="10972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5333" b="1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" name="Term line"/>
          <p:cNvSpPr>
            <a:spLocks noGrp="1"/>
          </p:cNvSpPr>
          <p:nvPr>
            <p:ph type="body" idx="2"/>
          </p:nvPr>
        </p:nvSpPr>
        <p:spPr>
          <a:xfrm>
            <a:off x="4389120" y="4024579"/>
            <a:ext cx="7010400" cy="487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0"/>
              </a:spcBef>
              <a:buNone/>
              <a:defRPr sz="18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  <a:endParaRPr lang="en-US" dirty="0"/>
          </a:p>
        </p:txBody>
      </p:sp>
      <p:sp>
        <p:nvSpPr>
          <p:cNvPr id="1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3474633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8046519" y="1645879"/>
            <a:ext cx="3352716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7" name="Left column"/>
          <p:cNvSpPr>
            <a:spLocks noGrp="1"/>
          </p:cNvSpPr>
          <p:nvPr>
            <p:ph type="body" idx="1"/>
          </p:nvPr>
        </p:nvSpPr>
        <p:spPr>
          <a:xfrm>
            <a:off x="4389011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8" name="Right column"/>
          <p:cNvSpPr>
            <a:spLocks noGrp="1"/>
          </p:cNvSpPr>
          <p:nvPr>
            <p:ph type="body" idx="2"/>
          </p:nvPr>
        </p:nvSpPr>
        <p:spPr>
          <a:xfrm>
            <a:off x="9727317" y="1645879"/>
            <a:ext cx="179143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20" name="Slide number"/>
          <p:cNvSpPr>
            <a:spLocks noGrp="1"/>
          </p:cNvSpPr>
          <p:nvPr>
            <p:ph type="sldNum" idx="12"/>
          </p:nvPr>
        </p:nvSpPr>
        <p:spPr>
          <a:xfrm>
            <a:off x="10650071" y="6372198"/>
            <a:ext cx="868680" cy="274320"/>
          </a:xfrm>
        </p:spPr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D2DF41B7-E1E9-E209-647A-D532E3AEAAB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058164" y="1645879"/>
            <a:ext cx="2369284" cy="410860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14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tement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24" name="Statem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8686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25" name="Divider"/>
          <p:cNvSpPr/>
          <p:nvPr/>
        </p:nvSpPr>
        <p:spPr>
          <a:xfrm>
            <a:off x="4389010" y="2605999"/>
            <a:ext cx="7010225" cy="13716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Left column"/>
          <p:cNvSpPr>
            <a:spLocks noGrp="1"/>
          </p:cNvSpPr>
          <p:nvPr>
            <p:ph type="body" idx="2"/>
          </p:nvPr>
        </p:nvSpPr>
        <p:spPr>
          <a:xfrm>
            <a:off x="4389010" y="2834599"/>
            <a:ext cx="3474633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7" name="Right column"/>
          <p:cNvSpPr>
            <a:spLocks noGrp="1"/>
          </p:cNvSpPr>
          <p:nvPr>
            <p:ph type="body" idx="3"/>
          </p:nvPr>
        </p:nvSpPr>
        <p:spPr>
          <a:xfrm>
            <a:off x="8046519" y="2834599"/>
            <a:ext cx="3352716" cy="2919881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600"/>
              </a:spcBef>
              <a:buNone/>
              <a:defRPr sz="24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28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29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nner +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nner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Accent rule"/>
          <p:cNvSpPr/>
          <p:nvPr/>
        </p:nvSpPr>
        <p:spPr>
          <a:xfrm>
            <a:off x="667512" y="1572768"/>
            <a:ext cx="10856671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Title"/>
          <p:cNvSpPr>
            <a:spLocks noGrp="1"/>
          </p:cNvSpPr>
          <p:nvPr>
            <p:ph type="title"/>
          </p:nvPr>
        </p:nvSpPr>
        <p:spPr>
          <a:xfrm>
            <a:off x="667512" y="502920"/>
            <a:ext cx="10789920" cy="8229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33" name="Left column"/>
          <p:cNvSpPr>
            <a:spLocks noGrp="1"/>
          </p:cNvSpPr>
          <p:nvPr>
            <p:ph type="body" idx="1"/>
          </p:nvPr>
        </p:nvSpPr>
        <p:spPr>
          <a:xfrm>
            <a:off x="667512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4" name="Right column"/>
          <p:cNvSpPr>
            <a:spLocks noGrp="1"/>
          </p:cNvSpPr>
          <p:nvPr>
            <p:ph type="body" idx="2"/>
          </p:nvPr>
        </p:nvSpPr>
        <p:spPr>
          <a:xfrm>
            <a:off x="6355080" y="1965960"/>
            <a:ext cx="5120640" cy="38404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3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1" name="Content"/>
          <p:cNvSpPr>
            <a:spLocks noGrp="1"/>
          </p:cNvSpPr>
          <p:nvPr>
            <p:ph type="body" idx="1"/>
          </p:nvPr>
        </p:nvSpPr>
        <p:spPr>
          <a:xfrm>
            <a:off x="4389010" y="2596855"/>
            <a:ext cx="7010225" cy="3157625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bar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7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8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4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5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5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5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6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5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61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3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4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6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+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Mark"/>
          <p:cNvSpPr>
            <a:spLocks noGrp="1"/>
          </p:cNvSpPr>
          <p:nvPr>
            <p:ph type="pic" idx="4"/>
          </p:nvPr>
        </p:nvSpPr>
        <p:spPr>
          <a:xfrm>
            <a:off x="755885" y="1627591"/>
            <a:ext cx="755904" cy="755904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6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Title / kicker"/>
          <p:cNvSpPr>
            <a:spLocks noGrp="1"/>
          </p:cNvSpPr>
          <p:nvPr>
            <p:ph type="title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1" name="Picture"/>
          <p:cNvSpPr>
            <a:spLocks noGrp="1"/>
          </p:cNvSpPr>
          <p:nvPr>
            <p:ph type="pic" idx="2"/>
          </p:nvPr>
        </p:nvSpPr>
        <p:spPr>
          <a:xfrm>
            <a:off x="4389010" y="1402080"/>
            <a:ext cx="4389120" cy="40843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2" name="Content"/>
          <p:cNvSpPr>
            <a:spLocks noGrp="1"/>
          </p:cNvSpPr>
          <p:nvPr>
            <p:ph type="body" idx="1"/>
          </p:nvPr>
        </p:nvSpPr>
        <p:spPr>
          <a:xfrm>
            <a:off x="9119506" y="1645879"/>
            <a:ext cx="2279729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7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"/>
          <p:cNvSpPr>
            <a:spLocks noGrp="1"/>
          </p:cNvSpPr>
          <p:nvPr>
            <p:ph type="title"/>
          </p:nvPr>
        </p:nvSpPr>
        <p:spPr>
          <a:xfrm>
            <a:off x="667512" y="411480"/>
            <a:ext cx="10789920" cy="64008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3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76" name="Picture"/>
          <p:cNvSpPr>
            <a:spLocks noGrp="1"/>
          </p:cNvSpPr>
          <p:nvPr>
            <p:ph type="pic" idx="1"/>
          </p:nvPr>
        </p:nvSpPr>
        <p:spPr>
          <a:xfrm>
            <a:off x="667512" y="1325880"/>
            <a:ext cx="10789920" cy="420624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77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78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Accent rule"/>
          <p:cNvSpPr/>
          <p:nvPr/>
        </p:nvSpPr>
        <p:spPr>
          <a:xfrm>
            <a:off x="755885" y="1975104"/>
            <a:ext cx="109728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Title"/>
          <p:cNvSpPr>
            <a:spLocks noGrp="1"/>
          </p:cNvSpPr>
          <p:nvPr>
            <p:ph type="title"/>
          </p:nvPr>
        </p:nvSpPr>
        <p:spPr>
          <a:xfrm>
            <a:off x="755885" y="2167128"/>
            <a:ext cx="2798064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37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2" name="Statement"/>
          <p:cNvSpPr>
            <a:spLocks noGrp="1"/>
          </p:cNvSpPr>
          <p:nvPr>
            <p:ph type="body" idx="1"/>
          </p:nvPr>
        </p:nvSpPr>
        <p:spPr>
          <a:xfrm>
            <a:off x="4389010" y="2167128"/>
            <a:ext cx="7010225" cy="21945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933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3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84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ection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iel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Accent rule"/>
          <p:cNvSpPr/>
          <p:nvPr/>
        </p:nvSpPr>
        <p:spPr>
          <a:xfrm>
            <a:off x="1161288" y="1892808"/>
            <a:ext cx="1463040" cy="3657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Title"/>
          <p:cNvSpPr>
            <a:spLocks noGrp="1"/>
          </p:cNvSpPr>
          <p:nvPr>
            <p:ph type="title"/>
          </p:nvPr>
        </p:nvSpPr>
        <p:spPr>
          <a:xfrm>
            <a:off x="1161288" y="2258568"/>
            <a:ext cx="9875520" cy="9144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4533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8" name="Statement"/>
          <p:cNvSpPr>
            <a:spLocks noGrp="1"/>
          </p:cNvSpPr>
          <p:nvPr>
            <p:ph type="body" idx="1"/>
          </p:nvPr>
        </p:nvSpPr>
        <p:spPr>
          <a:xfrm>
            <a:off x="1161288" y="3593592"/>
            <a:ext cx="9052560" cy="14630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6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8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9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full ble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Quote"/>
          <p:cNvSpPr>
            <a:spLocks noGrp="1"/>
          </p:cNvSpPr>
          <p:nvPr>
            <p:ph type="body" idx="1"/>
          </p:nvPr>
        </p:nvSpPr>
        <p:spPr>
          <a:xfrm>
            <a:off x="1399032" y="1645920"/>
            <a:ext cx="9418320" cy="283464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4000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2" name="Accent rule"/>
          <p:cNvSpPr/>
          <p:nvPr/>
        </p:nvSpPr>
        <p:spPr>
          <a:xfrm>
            <a:off x="1399032" y="4818888"/>
            <a:ext cx="978408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Attribution"/>
          <p:cNvSpPr>
            <a:spLocks noGrp="1"/>
          </p:cNvSpPr>
          <p:nvPr>
            <p:ph type="body" idx="2"/>
          </p:nvPr>
        </p:nvSpPr>
        <p:spPr>
          <a:xfrm>
            <a:off x="1399032" y="5020056"/>
            <a:ext cx="8503920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000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4" name="Role"/>
          <p:cNvSpPr>
            <a:spLocks noGrp="1"/>
          </p:cNvSpPr>
          <p:nvPr>
            <p:ph type="body" idx="3"/>
          </p:nvPr>
        </p:nvSpPr>
        <p:spPr>
          <a:xfrm>
            <a:off x="1399032" y="5440680"/>
            <a:ext cx="8503920" cy="36576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600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95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96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bar Content (ic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idebar band"/>
          <p:cNvSpPr/>
          <p:nvPr userDrawn="1"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 dirty="0"/>
          </a:p>
        </p:txBody>
      </p:sp>
      <p:sp>
        <p:nvSpPr>
          <p:cNvPr id="39" name="Accent rule"/>
          <p:cNvSpPr/>
          <p:nvPr/>
        </p:nvSpPr>
        <p:spPr>
          <a:xfrm>
            <a:off x="755885" y="2441407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Title / kicker"/>
          <p:cNvSpPr>
            <a:spLocks noGrp="1"/>
          </p:cNvSpPr>
          <p:nvPr>
            <p:ph type="title" hasCustomPrompt="1"/>
          </p:nvPr>
        </p:nvSpPr>
        <p:spPr>
          <a:xfrm>
            <a:off x="755885" y="2596855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r>
              <a:rPr lang="en-US" dirty="0"/>
              <a:t>Game</a:t>
            </a:r>
          </a:p>
        </p:txBody>
      </p:sp>
      <p:sp>
        <p:nvSpPr>
          <p:cNvPr id="4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  <a:endParaRPr lang="en-US" dirty="0"/>
          </a:p>
        </p:txBody>
      </p:sp>
      <p:sp>
        <p:nvSpPr>
          <p:cNvPr id="4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icon_testtube.png">
            <a:extLst>
              <a:ext uri="{FF2B5EF4-FFF2-40B4-BE49-F238E27FC236}">
                <a16:creationId xmlns:a16="http://schemas.microsoft.com/office/drawing/2014/main" id="{EC153143-95A2-BF21-BA5C-3B56B9F262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  <p:sp>
        <p:nvSpPr>
          <p:cNvPr id="3" name="Content">
            <a:extLst>
              <a:ext uri="{FF2B5EF4-FFF2-40B4-BE49-F238E27FC236}">
                <a16:creationId xmlns:a16="http://schemas.microsoft.com/office/drawing/2014/main" id="{18888BE0-6FCB-FE8F-09F9-73A4037BD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4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Quote (sideba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Accent rule"/>
          <p:cNvSpPr/>
          <p:nvPr/>
        </p:nvSpPr>
        <p:spPr>
          <a:xfrm>
            <a:off x="755885" y="2295144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Attribution"/>
          <p:cNvSpPr>
            <a:spLocks noGrp="1"/>
          </p:cNvSpPr>
          <p:nvPr>
            <p:ph type="body" idx="1" hasCustomPrompt="1"/>
          </p:nvPr>
        </p:nvSpPr>
        <p:spPr>
          <a:xfrm>
            <a:off x="755885" y="2496312"/>
            <a:ext cx="2798064" cy="54864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2267" b="1" i="0">
                <a:solidFill>
                  <a:srgbClr val="041E7A"/>
                </a:solidFill>
                <a:latin typeface="Arial"/>
              </a:defRPr>
            </a:lvl1pPr>
          </a:lstStyle>
          <a:p>
            <a:r>
              <a:rPr lang="en-US" dirty="0"/>
              <a:t>Game</a:t>
            </a:r>
          </a:p>
        </p:txBody>
      </p:sp>
      <p:sp>
        <p:nvSpPr>
          <p:cNvPr id="100" name="Role"/>
          <p:cNvSpPr>
            <a:spLocks noGrp="1"/>
          </p:cNvSpPr>
          <p:nvPr>
            <p:ph type="body" idx="2"/>
          </p:nvPr>
        </p:nvSpPr>
        <p:spPr>
          <a:xfrm>
            <a:off x="755885" y="3017520"/>
            <a:ext cx="2798064" cy="457200"/>
          </a:xfrm>
        </p:spPr>
        <p:txBody>
          <a:bodyPr wrap="square" lIns="0" tIns="0" rIns="0" bIns="0" anchor="t">
            <a:normAutofit/>
          </a:bodyPr>
          <a:lstStyle>
            <a:lvl1pPr marL="0" indent="0">
              <a:spcBef>
                <a:spcPts val="1400"/>
              </a:spcBef>
              <a:buNone/>
              <a:defRPr sz="1467" b="0" i="0">
                <a:solidFill>
                  <a:srgbClr val="6E7684"/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101" name="Quote"/>
          <p:cNvSpPr>
            <a:spLocks noGrp="1"/>
          </p:cNvSpPr>
          <p:nvPr>
            <p:ph type="body" idx="3"/>
          </p:nvPr>
        </p:nvSpPr>
        <p:spPr>
          <a:xfrm>
            <a:off x="4389010" y="1645879"/>
            <a:ext cx="7010225" cy="3108960"/>
          </a:xfrm>
        </p:spPr>
        <p:txBody>
          <a:bodyPr wrap="square" lIns="0" tIns="0" rIns="0" bIns="0" anchor="ctr">
            <a:normAutofit/>
          </a:bodyPr>
          <a:lstStyle>
            <a:lvl1pPr marL="0" indent="0">
              <a:spcBef>
                <a:spcPts val="1400"/>
              </a:spcBef>
              <a:buNone/>
              <a:defRPr sz="3467" b="0" i="0">
                <a:solidFill>
                  <a:srgbClr val="10192B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02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80AFD2F8-A297-3A85-6A9A-7D192BC47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04525" y="3772557"/>
            <a:ext cx="1309664" cy="1964495"/>
          </a:xfrm>
          <a:prstGeom prst="rect">
            <a:avLst/>
          </a:prstGeom>
        </p:spPr>
      </p:pic>
      <p:pic>
        <p:nvPicPr>
          <p:cNvPr id="3" name="Picture 2" descr="icon_testtube.png">
            <a:extLst>
              <a:ext uri="{FF2B5EF4-FFF2-40B4-BE49-F238E27FC236}">
                <a16:creationId xmlns:a16="http://schemas.microsoft.com/office/drawing/2014/main" id="{D13051DB-AC85-EDB6-B8D3-FFFA3FDA65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3201" y="1145933"/>
            <a:ext cx="889498" cy="12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96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Chip"/>
          <p:cNvSpPr/>
          <p:nvPr/>
        </p:nvSpPr>
        <p:spPr>
          <a:xfrm>
            <a:off x="755885" y="1115568"/>
            <a:ext cx="630936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/>
              </a:rPr>
              <a:t>GAME</a:t>
            </a:r>
          </a:p>
        </p:txBody>
      </p:sp>
      <p:sp>
        <p:nvSpPr>
          <p:cNvPr id="106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8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09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10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  <p:pic>
        <p:nvPicPr>
          <p:cNvPr id="2" name="Picture 1" descr="Generated image: Glowing Sci-Fi Silhouette Test Tube">
            <a:extLst>
              <a:ext uri="{FF2B5EF4-FFF2-40B4-BE49-F238E27FC236}">
                <a16:creationId xmlns:a16="http://schemas.microsoft.com/office/drawing/2014/main" id="{E1CEF38A-2CAF-6AB6-74A2-66F64881B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25" y="3485398"/>
            <a:ext cx="1151149" cy="17267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Chip"/>
          <p:cNvSpPr/>
          <p:nvPr/>
        </p:nvSpPr>
        <p:spPr>
          <a:xfrm>
            <a:off x="755885" y="1115568"/>
            <a:ext cx="1069848" cy="27432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45720" tIns="18288" rIns="45720" bIns="18288" anchor="ctr"/>
          <a:lstStyle/>
          <a:p>
            <a:pPr algn="ctr">
              <a:buNone/>
            </a:pPr>
            <a:r>
              <a:rPr lang="en-US" sz="12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113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5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1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1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idebar band"/>
          <p:cNvSpPr/>
          <p:nvPr/>
        </p:nvSpPr>
        <p:spPr>
          <a:xfrm>
            <a:off x="0" y="670543"/>
            <a:ext cx="3718467" cy="5364346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Accent rule"/>
          <p:cNvSpPr/>
          <p:nvPr/>
        </p:nvSpPr>
        <p:spPr>
          <a:xfrm>
            <a:off x="755885" y="1490431"/>
            <a:ext cx="1097280" cy="320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Title / kicker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1" name="Top rule"/>
          <p:cNvSpPr/>
          <p:nvPr/>
        </p:nvSpPr>
        <p:spPr>
          <a:xfrm>
            <a:off x="4389010" y="1645879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Bottom rule"/>
          <p:cNvSpPr/>
          <p:nvPr/>
        </p:nvSpPr>
        <p:spPr>
          <a:xfrm>
            <a:off x="4389010" y="5541264"/>
            <a:ext cx="7010225" cy="10973"/>
          </a:xfrm>
          <a:prstGeom prst="rect">
            <a:avLst/>
          </a:prstGeom>
          <a:solidFill>
            <a:srgbClr val="D6D9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Artwork"/>
          <p:cNvSpPr>
            <a:spLocks noGrp="1"/>
          </p:cNvSpPr>
          <p:nvPr>
            <p:ph type="pic" idx="1"/>
          </p:nvPr>
        </p:nvSpPr>
        <p:spPr>
          <a:xfrm>
            <a:off x="4389010" y="1874479"/>
            <a:ext cx="7010225" cy="393192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4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25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opic label"/>
          <p:cNvSpPr>
            <a:spLocks noGrp="1"/>
          </p:cNvSpPr>
          <p:nvPr>
            <p:ph type="ftr" idx="10"/>
          </p:nvPr>
        </p:nvSpPr>
        <p:spPr/>
        <p:txBody>
          <a:bodyPr wrap="square" lIns="0" tIns="0" rIns="0" bIns="0" anchor="t">
            <a:normAutofit/>
          </a:bodyPr>
          <a:lstStyle/>
          <a:p>
            <a:r>
              <a:rPr lang="en-US"/>
              <a:t>Game 3 – Your Value to a Game</a:t>
            </a:r>
          </a:p>
        </p:txBody>
      </p:sp>
      <p:sp>
        <p:nvSpPr>
          <p:cNvPr id="127" name="Slide number"/>
          <p:cNvSpPr>
            <a:spLocks noGrp="1"/>
          </p:cNvSpPr>
          <p:nvPr>
            <p:ph type="sldNum" idx="12"/>
          </p:nvPr>
        </p:nvSpPr>
        <p:spPr/>
        <p:txBody>
          <a:bodyPr wrap="square" lIns="0" tIns="0" rIns="0" bIns="0" anchor="t">
            <a:normAutofit/>
          </a:bodyPr>
          <a:lstStyle/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itle"/>
          <p:cNvSpPr>
            <a:spLocks noGrp="1"/>
          </p:cNvSpPr>
          <p:nvPr>
            <p:ph type="title"/>
          </p:nvPr>
        </p:nvSpPr>
        <p:spPr>
          <a:xfrm>
            <a:off x="755885" y="1645879"/>
            <a:ext cx="2743200" cy="1783080"/>
          </a:xfrm>
        </p:spPr>
        <p:txBody>
          <a:bodyPr wrap="square" lIns="0" tIns="0" rIns="0" bIns="0" anchor="t">
            <a:normAutofit/>
          </a:bodyPr>
          <a:lstStyle/>
          <a:p>
            <a:endParaRPr lang="en-US"/>
          </a:p>
        </p:txBody>
      </p:sp>
      <p:sp>
        <p:nvSpPr>
          <p:cNvPr id="129" name="Content"/>
          <p:cNvSpPr>
            <a:spLocks noGrp="1"/>
          </p:cNvSpPr>
          <p:nvPr>
            <p:ph type="body" idx="1"/>
          </p:nvPr>
        </p:nvSpPr>
        <p:spPr>
          <a:xfrm>
            <a:off x="4389010" y="1645879"/>
            <a:ext cx="7010225" cy="4108601"/>
          </a:xfrm>
        </p:spPr>
        <p:txBody>
          <a:bodyPr wrap="square" lIns="0" tIns="0" rIns="0" bIns="0" anchor="t">
            <a:normAutofit/>
          </a:bodyPr>
          <a:lstStyle/>
          <a:p>
            <a:endParaRPr lang="en-US" dirty="0"/>
          </a:p>
        </p:txBody>
      </p:sp>
      <p:sp>
        <p:nvSpPr>
          <p:cNvPr id="130" name="Copyright"/>
          <p:cNvSpPr txBox="1"/>
          <p:nvPr/>
        </p:nvSpPr>
        <p:spPr>
          <a:xfrm>
            <a:off x="667512" y="6372198"/>
            <a:ext cx="5120640" cy="274320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>
              <a:buNone/>
            </a:pPr>
            <a:r>
              <a:rPr lang="en-US" sz="1200" dirty="0">
                <a:solidFill>
                  <a:srgbClr val="6E7684"/>
                </a:solidFill>
                <a:latin typeface="Arial"/>
              </a:rPr>
              <a:t>Game Theory © Mike Shor</a:t>
            </a:r>
          </a:p>
        </p:txBody>
      </p:sp>
      <p:sp>
        <p:nvSpPr>
          <p:cNvPr id="131" name="Topic label"/>
          <p:cNvSpPr>
            <a:spLocks noGrp="1"/>
          </p:cNvSpPr>
          <p:nvPr>
            <p:ph type="ftr" idx="10"/>
          </p:nvPr>
        </p:nvSpPr>
        <p:spPr>
          <a:xfrm>
            <a:off x="5760720" y="6372198"/>
            <a:ext cx="448056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D6D9E0"/>
                </a:solidFill>
                <a:latin typeface="Arial"/>
              </a:defRPr>
            </a:lvl1pPr>
          </a:lstStyle>
          <a:p>
            <a:r>
              <a:rPr lang="en-US"/>
              <a:t>Game 3 – Your Value to a Game</a:t>
            </a:r>
            <a:endParaRPr lang="en-US" dirty="0"/>
          </a:p>
        </p:txBody>
      </p:sp>
      <p:sp>
        <p:nvSpPr>
          <p:cNvPr id="132" name="Slide number"/>
          <p:cNvSpPr>
            <a:spLocks noGrp="1"/>
          </p:cNvSpPr>
          <p:nvPr>
            <p:ph type="sldNum" idx="12"/>
          </p:nvPr>
        </p:nvSpPr>
        <p:spPr>
          <a:xfrm>
            <a:off x="10607040" y="6372198"/>
            <a:ext cx="868680" cy="274320"/>
          </a:xfrm>
        </p:spPr>
        <p:txBody>
          <a:bodyPr wrap="square" lIns="0" tIns="0" rIns="0" bIns="0" anchor="t">
            <a:normAutofit/>
          </a:bodyPr>
          <a:lstStyle>
            <a:lvl1pPr marL="0" indent="0" algn="r">
              <a:spcBef>
                <a:spcPts val="1400"/>
              </a:spcBef>
              <a:buNone/>
              <a:defRPr sz="1200" b="0" i="0">
                <a:solidFill>
                  <a:srgbClr val="6E7684"/>
                </a:solidFill>
                <a:latin typeface="Arial"/>
              </a:defRPr>
            </a:lvl1pPr>
          </a:lstStyle>
          <a:p>
            <a:fld id="{B4D2A5C1-1E7A-4F2B-9C3D-5A6E7F801234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8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81" r:id="rId17"/>
    <p:sldLayoutId id="2147483680" r:id="rId18"/>
    <p:sldLayoutId id="2147483675" r:id="rId19"/>
    <p:sldLayoutId id="2147483676" r:id="rId20"/>
    <p:sldLayoutId id="2147483677" r:id="rId21"/>
    <p:sldLayoutId id="2147483678" r:id="rId22"/>
  </p:sldLayoutIdLst>
  <p:hf hdr="0" dt="0"/>
  <p:txStyles>
    <p:titleStyle>
      <a:lvl1pPr marL="0" indent="0">
        <a:spcBef>
          <a:spcPts val="1400"/>
        </a:spcBef>
        <a:buNone/>
        <a:defRPr sz="3333" b="1" i="0">
          <a:solidFill>
            <a:srgbClr val="041E7A"/>
          </a:solidFill>
          <a:latin typeface="Arial"/>
        </a:defRPr>
      </a:lvl1pPr>
      <a:lvl2pPr marL="0" indent="0">
        <a:spcBef>
          <a:spcPts val="600"/>
        </a:spcBef>
        <a:buNone/>
        <a:defRPr sz="1867" b="0" i="0">
          <a:solidFill>
            <a:srgbClr val="6E7684"/>
          </a:solidFill>
          <a:latin typeface="Arial"/>
        </a:defRPr>
      </a:lvl2pPr>
    </p:titleStyle>
    <p:bodyStyle>
      <a:lvl1pPr marL="253993" indent="-253993">
        <a:spcBef>
          <a:spcPts val="1400"/>
        </a:spcBef>
        <a:buClr>
          <a:srgbClr val="A9B1BF"/>
        </a:buClr>
        <a:buSzPct val="68000"/>
        <a:buFont typeface="Arial"/>
        <a:buChar char="•"/>
        <a:defRPr sz="2667" b="0" i="0">
          <a:solidFill>
            <a:srgbClr val="10192B"/>
          </a:solidFill>
          <a:latin typeface="Arial"/>
        </a:defRPr>
      </a:lvl1pPr>
      <a:lvl2pPr marL="253993" indent="0">
        <a:spcBef>
          <a:spcPts val="200"/>
        </a:spcBef>
        <a:buNone/>
        <a:defRPr sz="2400" b="0" i="0">
          <a:solidFill>
            <a:srgbClr val="6E7684"/>
          </a:solidFill>
          <a:latin typeface="Arial"/>
        </a:defRPr>
      </a:lvl2pPr>
      <a:lvl3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3pPr>
      <a:lvl4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4pPr>
      <a:lvl5pPr marL="253993" indent="0">
        <a:spcBef>
          <a:spcPts val="200"/>
        </a:spcBef>
        <a:buNone/>
        <a:defRPr sz="2133" b="0" i="0">
          <a:solidFill>
            <a:srgbClr val="6E7684"/>
          </a:solidFill>
          <a:latin typeface="Arial"/>
        </a:defRPr>
      </a:lvl5pPr>
    </p:bodyStyle>
    <p:otherStyle>
      <a:lvl1pPr marL="0" indent="0">
        <a:spcBef>
          <a:spcPts val="1400"/>
        </a:spcBef>
        <a:buNone/>
        <a:defRPr sz="2667" b="0" i="0">
          <a:solidFill>
            <a:srgbClr val="10192B"/>
          </a:solidFill>
          <a:latin typeface="Arial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dirty="0"/>
              <a:t>Game</a:t>
            </a:r>
            <a:r>
              <a:rPr lang="en-US" dirty="0"/>
              <a:t> 3</a:t>
            </a:r>
            <a:endParaRPr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Value to a Game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9A3BF-7EB2-1897-902A-094FBE66F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Value to a Game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19EB2-C83E-F6DD-EAC2-B21A5E17B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You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Director of a commercial-free music video channel</a:t>
            </a:r>
          </a:p>
          <a:p>
            <a:pPr>
              <a:spcBef>
                <a:spcPts val="0"/>
              </a:spcBef>
            </a:pPr>
            <a:br>
              <a:rPr lang="en-US" dirty="0"/>
            </a:br>
            <a:r>
              <a:rPr lang="en-US" dirty="0"/>
              <a:t>Streaming services pay to carry you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You make a take-it-or-leave-it offer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51414-B6C3-7E37-9C69-136465027B5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Streaming Services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Each channel has $100K in value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Streaming services have varying capacities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Select the lowest </a:t>
            </a:r>
            <a:r>
              <a:rPr lang="en-US" i="1" dirty="0"/>
              <a:t>k </a:t>
            </a:r>
            <a:r>
              <a:rPr lang="en-US" dirty="0"/>
              <a:t>offers, </a:t>
            </a:r>
            <a:r>
              <a:rPr lang="en-US" i="1" dirty="0"/>
              <a:t>k = </a:t>
            </a:r>
            <a:r>
              <a:rPr lang="en-US" dirty="0"/>
              <a:t>50, 30, 20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DD668-339B-EEE8-04A2-CE4986FBF83A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007CF-CB16-63F4-2E78-99B954C816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9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FDE1D-99AC-7B3B-4B17-D7A9A2519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1DA6-9A1D-BDC2-8367-5278F6A95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Negotiations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D00E89-1893-F92C-5EB9-B1555AD99136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EFC004-084E-F921-0230-5C0155B992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3</a:t>
            </a:fld>
            <a:endParaRPr lang="en-US"/>
          </a:p>
        </p:txBody>
      </p:sp>
      <p:pic>
        <p:nvPicPr>
          <p:cNvPr id="11" name="Picture 10" descr="A close-up of a message&#10;&#10;Description automatically generated">
            <a:extLst>
              <a:ext uri="{FF2B5EF4-FFF2-40B4-BE49-F238E27FC236}">
                <a16:creationId xmlns:a16="http://schemas.microsoft.com/office/drawing/2014/main" id="{E0C1B5BF-1EC6-9335-70B0-8E70C51E7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2176" y="945298"/>
            <a:ext cx="7772400" cy="1892702"/>
          </a:xfrm>
          <a:prstGeom prst="rect">
            <a:avLst/>
          </a:prstGeom>
        </p:spPr>
      </p:pic>
      <p:pic>
        <p:nvPicPr>
          <p:cNvPr id="12" name="Picture 11" descr="A close-up of a sign&#10;&#10;Description automatically generated">
            <a:extLst>
              <a:ext uri="{FF2B5EF4-FFF2-40B4-BE49-F238E27FC236}">
                <a16:creationId xmlns:a16="http://schemas.microsoft.com/office/drawing/2014/main" id="{4F47923D-2011-C8B2-1662-5DC2FDA627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2176" y="3188618"/>
            <a:ext cx="7772400" cy="211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7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C383F-B2E6-5D67-9626-3B6F7F577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F7F27-95AD-6CFC-A985-A90B7BEE9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Channel Negotiations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494A5-EFFA-73F1-5263-48E9ACBFA269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216024-530B-9217-FB54-EDA29E310C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4</a:t>
            </a:fld>
            <a:endParaRPr lang="en-US"/>
          </a:p>
        </p:txBody>
      </p:sp>
      <p:pic>
        <p:nvPicPr>
          <p:cNvPr id="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D0CA152B-33E7-21CE-E061-6DDCB88FF5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3709" y="857209"/>
            <a:ext cx="3867671" cy="5143500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4F1D9DDF-9A87-4F68-50D6-74FF865D6E1F}"/>
              </a:ext>
            </a:extLst>
          </p:cNvPr>
          <p:cNvSpPr txBox="1">
            <a:spLocks noChangeArrowheads="1"/>
          </p:cNvSpPr>
          <p:nvPr/>
        </p:nvSpPr>
        <p:spPr>
          <a:xfrm>
            <a:off x="3760900" y="1872859"/>
            <a:ext cx="3150994" cy="3112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A28448"/>
              </a:buClr>
              <a:buFont typeface="Quattrocento Sans" charset="0"/>
              <a:buChar char="◉"/>
              <a:defRPr sz="1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1pPr>
            <a:lvl2pPr lvl="1" algn="l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2pPr>
            <a:lvl3pPr lvl="2" algn="l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3pPr>
            <a:lvl4pPr lvl="3" algn="l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4pPr>
            <a:lvl5pPr lvl="4" algn="l" rtl="0" eaLnBrk="1" fontAlgn="base" hangingPunct="1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charset="0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00038" indent="0" algn="ctr">
              <a:spcBef>
                <a:spcPts val="400"/>
              </a:spcBef>
              <a:buNone/>
            </a:pPr>
            <a:endParaRPr lang="en-US" altLang="en-US" sz="2000" kern="0" dirty="0">
              <a:ea typeface="Arial" panose="020B0604020202020204" pitchFamily="34" charset="0"/>
            </a:endParaRPr>
          </a:p>
          <a:p>
            <a:pPr marL="300038" indent="0" algn="ctr">
              <a:spcBef>
                <a:spcPts val="400"/>
              </a:spcBef>
              <a:buNone/>
            </a:pPr>
            <a:endParaRPr lang="en-US" altLang="en-US" sz="2000" kern="0" dirty="0">
              <a:ea typeface="Arial" panose="020B0604020202020204" pitchFamily="34" charset="0"/>
            </a:endParaRPr>
          </a:p>
          <a:p>
            <a:pPr marL="300038" indent="0" algn="ctr">
              <a:spcBef>
                <a:spcPts val="400"/>
              </a:spcBef>
              <a:buNone/>
            </a:pPr>
            <a:endParaRPr lang="en-US" altLang="en-US" sz="2000" kern="0" dirty="0">
              <a:ea typeface="Arial" panose="020B0604020202020204" pitchFamily="34" charset="0"/>
            </a:endParaRPr>
          </a:p>
          <a:p>
            <a:pPr marL="300038" indent="0" algn="ctr">
              <a:spcBef>
                <a:spcPts val="400"/>
              </a:spcBef>
              <a:buNone/>
            </a:pPr>
            <a:r>
              <a:rPr lang="en-US" altLang="en-US" sz="2000" kern="0" dirty="0">
                <a:ea typeface="Arial" panose="020B0604020202020204" pitchFamily="34" charset="0"/>
              </a:rPr>
              <a:t>Full page ad in </a:t>
            </a:r>
          </a:p>
          <a:p>
            <a:pPr marL="300038" indent="0" algn="ctr">
              <a:spcBef>
                <a:spcPts val="400"/>
              </a:spcBef>
              <a:buNone/>
            </a:pPr>
            <a:r>
              <a:rPr lang="en-US" altLang="en-US" sz="2000" kern="0" dirty="0">
                <a:ea typeface="Arial" panose="020B0604020202020204" pitchFamily="34" charset="0"/>
              </a:rPr>
              <a:t>The New York Times</a:t>
            </a:r>
          </a:p>
        </p:txBody>
      </p:sp>
    </p:spTree>
    <p:extLst>
      <p:ext uri="{BB962C8B-B14F-4D97-AF65-F5344CB8AC3E}">
        <p14:creationId xmlns:p14="http://schemas.microsoft.com/office/powerpoint/2010/main" val="2571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0F2234D-525B-FAC8-2463-C06C09CC3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Unlimited Capacity</a:t>
            </a:r>
            <a:br>
              <a:rPr lang="en-US" dirty="0"/>
            </a:br>
            <a:r>
              <a:rPr lang="en-US" dirty="0"/>
              <a:t>(k=50)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3328B2-AD9C-090A-B6E7-C7BCD5907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What is your value to the game?</a:t>
            </a: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How much should you be paid?</a:t>
            </a:r>
          </a:p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1AB2A-F344-9A3D-7B2A-7ADDBBEE779C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D2EB2-49F2-97A1-7C19-9951CD80A8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61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81C7C-49B1-DDF7-27EA-80E1FD46B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A4D6D66-5B46-1B55-9E05-20DF42EF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Unlimited Capacity</a:t>
            </a:r>
            <a:br>
              <a:rPr lang="en-US" dirty="0"/>
            </a:br>
            <a:r>
              <a:rPr lang="en-US" dirty="0"/>
              <a:t>(k=50)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BA85297-4768-871D-564E-C0C863C6B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What is your value to the game?</a:t>
            </a: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How much should you be paid?</a:t>
            </a:r>
          </a:p>
          <a:p>
            <a:pPr marL="0" indent="0" algn="l">
              <a:buNone/>
            </a:pPr>
            <a:endParaRPr lang="en-US" altLang="en-US" sz="3200" dirty="0">
              <a:ea typeface="ＭＳ Ｐゴシック" panose="020B0600070205080204" pitchFamily="34" charset="-128"/>
            </a:endParaRP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Most requested $100,000</a:t>
            </a:r>
          </a:p>
          <a:p>
            <a:pPr marL="0" indent="0" algn="l">
              <a:buNone/>
            </a:pPr>
            <a:endParaRPr lang="en-US" altLang="en-US" sz="3200" dirty="0">
              <a:ea typeface="ＭＳ Ｐゴシック" panose="020B0600070205080204" pitchFamily="34" charset="-128"/>
            </a:endParaRP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But some love cable companies; several asked for &lt;$50,000</a:t>
            </a:r>
          </a:p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83F4F-F06B-9194-7D81-467CC68C00ED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EAEAD-BD18-88D7-02CD-21BC080A37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918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171E8-60C8-EA42-6252-16857AAE6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3A1C0A3-2993-2D44-B3BF-4CAAE5DA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Slightly Limited Capacity</a:t>
            </a:r>
            <a:br>
              <a:rPr lang="en-US" dirty="0"/>
            </a:br>
            <a:r>
              <a:rPr lang="en-US" dirty="0"/>
              <a:t>(k=30)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604641-65D5-5350-4D84-011B50D63B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What is your value to the game?</a:t>
            </a: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How much should you be paid?</a:t>
            </a:r>
          </a:p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DAFD6-676D-3E85-14CA-5A9B488EEF5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C39AB-A8DB-94A0-DBAB-725FE916CB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70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FC2E8-2217-3C0A-477B-1E57BD4E1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96CBDB1-AB2F-81DF-7FDF-7D3AD96CE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Limited Capacity</a:t>
            </a:r>
            <a:br>
              <a:rPr lang="en-US" dirty="0"/>
            </a:br>
            <a:r>
              <a:rPr lang="en-US" dirty="0"/>
              <a:t>(k=20)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EEAE5C7-21E6-D158-6F9B-674DA72E5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What is your value to the game?</a:t>
            </a:r>
          </a:p>
          <a:p>
            <a:pPr marL="0" indent="0" algn="l">
              <a:buNone/>
            </a:pPr>
            <a:r>
              <a:rPr lang="en-US" altLang="en-US" sz="3200" dirty="0">
                <a:ea typeface="ＭＳ Ｐゴシック" panose="020B0600070205080204" pitchFamily="34" charset="-128"/>
              </a:rPr>
              <a:t>How much should you be paid?</a:t>
            </a:r>
          </a:p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4B94E8-C265-E100-84F5-686AA8212E5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8B0B7-2A9F-40D3-2565-85EA84D49A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15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8CF1F-DAE7-8372-DB83-57FEA3F32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2">
            <a:extLst>
              <a:ext uri="{FF2B5EF4-FFF2-40B4-BE49-F238E27FC236}">
                <a16:creationId xmlns:a16="http://schemas.microsoft.com/office/drawing/2014/main" id="{7BD9B379-2AA5-3FD5-259B-0F2F9707C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322810"/>
              </p:ext>
            </p:extLst>
          </p:nvPr>
        </p:nvGraphicFramePr>
        <p:xfrm>
          <a:off x="3754151" y="1179001"/>
          <a:ext cx="8111190" cy="4668905"/>
        </p:xfrm>
        <a:graphic>
          <a:graphicData uri="http://schemas.openxmlformats.org/drawingml/2006/table">
            <a:tbl>
              <a:tblPr/>
              <a:tblGrid>
                <a:gridCol w="357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432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 = 50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Average offer: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89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Accept offers below: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100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Average accepted offer: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84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My profit per channel: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16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2571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My profit: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x 32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=  </a:t>
                      </a: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512</a:t>
                      </a: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" name="Group 94">
            <a:extLst>
              <a:ext uri="{FF2B5EF4-FFF2-40B4-BE49-F238E27FC236}">
                <a16:creationId xmlns:a16="http://schemas.microsoft.com/office/drawing/2014/main" id="{352F6B48-76CC-E6E6-4EC7-90D171F4A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204852"/>
              </p:ext>
            </p:extLst>
          </p:nvPr>
        </p:nvGraphicFramePr>
        <p:xfrm>
          <a:off x="3760103" y="1184952"/>
          <a:ext cx="8111189" cy="4736778"/>
        </p:xfrm>
        <a:graphic>
          <a:graphicData uri="http://schemas.openxmlformats.org/drawingml/2006/table">
            <a:tbl>
              <a:tblPr/>
              <a:tblGrid>
                <a:gridCol w="357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432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 = 30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00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58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00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00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53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00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47</a:t>
                      </a: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70448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x 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= 1410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(+175%)</a:t>
                      </a: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4" marB="46544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Group 48">
            <a:extLst>
              <a:ext uri="{FF2B5EF4-FFF2-40B4-BE49-F238E27FC236}">
                <a16:creationId xmlns:a16="http://schemas.microsoft.com/office/drawing/2014/main" id="{AA3DA5D4-D548-1F9D-1426-E5FA39E360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179154"/>
              </p:ext>
            </p:extLst>
          </p:nvPr>
        </p:nvGraphicFramePr>
        <p:xfrm>
          <a:off x="3750578" y="1186144"/>
          <a:ext cx="8111189" cy="4726197"/>
        </p:xfrm>
        <a:graphic>
          <a:graphicData uri="http://schemas.openxmlformats.org/drawingml/2006/table">
            <a:tbl>
              <a:tblPr/>
              <a:tblGrid>
                <a:gridCol w="3578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0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1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4322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1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 = 20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29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30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10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00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90</a:t>
                      </a: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9863"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40F76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buClr>
                          <a:srgbClr val="040F76"/>
                        </a:buClr>
                        <a:buSzPct val="75000"/>
                        <a:defRPr sz="2800">
                          <a:solidFill>
                            <a:schemeClr val="tx1"/>
                          </a:solidFill>
                          <a:latin typeface="Arial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buClr>
                          <a:srgbClr val="040F76"/>
                        </a:buClr>
                        <a:buSzPct val="7000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buClr>
                          <a:srgbClr val="040F76"/>
                        </a:buClr>
                        <a:buSzPct val="7500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buClr>
                          <a:srgbClr val="040F76"/>
                        </a:buClr>
                        <a:buSzPct val="70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buClr>
                          <a:srgbClr val="040F76"/>
                        </a:buClr>
                        <a:buSzPct val="7500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  x 20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= 1800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40F76"/>
                        </a:buClr>
                        <a:buSzPct val="75000"/>
                        <a:buFont typeface="Wingdings" charset="2"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   (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+252%)</a:t>
                      </a: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L="93087" marR="93087" marT="46545" marB="4654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B480AFBD-E41E-1663-14A1-B71DA757E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44995-2ACE-0759-C02D-1AFB36CDDC68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5634A-E921-C396-63AC-8170B4B9FF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775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737C-1DC9-900E-5F10-7CA224D7D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Intuition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0E2767-68C6-C03D-6852-B23559017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By </a:t>
            </a:r>
            <a:r>
              <a:rPr lang="en-US" altLang="en-US" sz="2800" i="1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reducing</a:t>
            </a: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capacity</a:t>
            </a:r>
          </a:p>
          <a:p>
            <a:endParaRPr lang="en-US" altLang="en-US" sz="2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I reduce the value of the game</a:t>
            </a: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But I gain bargaining power</a:t>
            </a: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I get higher profit per channel</a:t>
            </a: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	I get higher profits overall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4B77AB-5A56-BB96-DAA8-352BF0A47DD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E5796B-FF36-6968-D3CA-B45D466536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828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F45E0-84E5-A91D-86FD-4687D0140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D190C-AA1D-1CA1-5FEE-7877FF6A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 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C8B7C-9D25-AE49-07B4-706B59E75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Best Score</a:t>
            </a:r>
          </a:p>
          <a:p>
            <a:pPr lvl="1"/>
            <a:r>
              <a:rPr lang="en-US" altLang="en-US" sz="2533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Maximum possible: 100 + 90 + 30 = 220</a:t>
            </a:r>
          </a:p>
          <a:p>
            <a:pPr lvl="1"/>
            <a:endParaRPr lang="en-US" altLang="en-US" sz="2533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lvl="1" algn="l"/>
            <a:r>
              <a:rPr lang="en-US" altLang="en-US" sz="2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Elijah		100	+ 70 + 20 = 190</a:t>
            </a:r>
          </a:p>
          <a:p>
            <a:pPr lvl="1" algn="l"/>
            <a:r>
              <a:rPr lang="en-US" altLang="en-US" sz="2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Ava			99</a:t>
            </a:r>
            <a:r>
              <a:rPr lang="en-US" altLang="en-US" sz="14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.995	</a:t>
            </a:r>
            <a:r>
              <a:rPr lang="en-US" altLang="en-US" sz="2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+ 90 + </a:t>
            </a:r>
            <a:r>
              <a:rPr lang="en-US" altLang="en-US" sz="2800" dirty="0">
                <a:solidFill>
                  <a:schemeClr val="accent3"/>
                </a:solidFill>
                <a:ea typeface="ＭＳ Ｐゴシック" panose="020B0600070205080204" pitchFamily="34" charset="-128"/>
              </a:rPr>
              <a:t>50</a:t>
            </a:r>
            <a:r>
              <a:rPr lang="en-US" altLang="en-US" sz="2800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= 190</a:t>
            </a:r>
          </a:p>
          <a:p>
            <a:pPr lvl="1"/>
            <a:endParaRPr lang="en-US" altLang="en-US" sz="2533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120978-ACB5-7253-E8B8-BE84D95E5912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rPr lang="en-US"/>
              <a:t>Game 3 – Your Value to a Game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F8C462-A417-086E-A92B-9F141F5C05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4D2A5C1-1E7A-4F2B-9C3D-5A6E7F80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90009"/>
      </p:ext>
    </p:extLst>
  </p:cSld>
  <p:clrMapOvr>
    <a:masterClrMapping/>
  </p:clrMapOvr>
</p:sld>
</file>

<file path=ppt/theme/theme1.xml><?xml version="1.0" encoding="utf-8"?>
<a:theme xmlns:a="http://schemas.openxmlformats.org/drawingml/2006/main" name="Game Theory">
  <a:themeElements>
    <a:clrScheme name="Game Theory">
      <a:dk1>
        <a:sysClr val="windowText" lastClr="10192B"/>
      </a:dk1>
      <a:lt1>
        <a:sysClr val="window" lastClr="FFFFFF"/>
      </a:lt1>
      <a:dk2>
        <a:srgbClr val="041E7A"/>
      </a:dk2>
      <a:lt2>
        <a:srgbClr val="F4F6F9"/>
      </a:lt2>
      <a:accent1>
        <a:srgbClr val="041E7A"/>
      </a:accent1>
      <a:accent2>
        <a:srgbClr val="FFCD00"/>
      </a:accent2>
      <a:accent3>
        <a:srgbClr val="C00000"/>
      </a:accent3>
      <a:accent4>
        <a:srgbClr val="6E7684"/>
      </a:accent4>
      <a:accent5>
        <a:srgbClr val="D6D9E0"/>
      </a:accent5>
      <a:accent6>
        <a:srgbClr val="A9B1BF"/>
      </a:accent6>
      <a:hlink>
        <a:srgbClr val="041E7A"/>
      </a:hlink>
      <a:folHlink>
        <a:srgbClr val="6E7684"/>
      </a:folHlink>
    </a:clrScheme>
    <a:fontScheme name="Game Theor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ame Theory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405</Words>
  <Application>Microsoft Macintosh PowerPoint</Application>
  <PresentationFormat>Widescreen</PresentationFormat>
  <Paragraphs>101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ＭＳ Ｐゴシック</vt:lpstr>
      <vt:lpstr>Aptos</vt:lpstr>
      <vt:lpstr>Arial</vt:lpstr>
      <vt:lpstr>Wingdings</vt:lpstr>
      <vt:lpstr>Game Theory</vt:lpstr>
      <vt:lpstr>Your Value to a Game</vt:lpstr>
      <vt:lpstr>Your Value to a Game</vt:lpstr>
      <vt:lpstr>Channel Negotiations</vt:lpstr>
      <vt:lpstr>Channel Negotiations</vt:lpstr>
      <vt:lpstr>Unlimited Capacity (k=50)</vt:lpstr>
      <vt:lpstr>Unlimited Capacity (k=50)</vt:lpstr>
      <vt:lpstr>Slightly Limited Capacity (k=30)</vt:lpstr>
      <vt:lpstr>Limited Capacity (k=20)</vt:lpstr>
      <vt:lpstr>Class Results</vt:lpstr>
      <vt:lpstr>Intuition</vt:lpstr>
      <vt:lpstr>Class Results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Mike Shor</dc:creator>
  <cp:keywords/>
  <dc:description/>
  <cp:lastModifiedBy>Mike S</cp:lastModifiedBy>
  <cp:revision>163</cp:revision>
  <dcterms:created xsi:type="dcterms:W3CDTF">2013-01-27T09:14:16Z</dcterms:created>
  <dcterms:modified xsi:type="dcterms:W3CDTF">2026-09-15T14:22:24Z</dcterms:modified>
  <cp:category/>
</cp:coreProperties>
</file>