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353" r:id="rId3"/>
    <p:sldId id="355" r:id="rId4"/>
    <p:sldId id="356" r:id="rId5"/>
    <p:sldId id="349" r:id="rId6"/>
    <p:sldId id="357" r:id="rId7"/>
    <p:sldId id="358" r:id="rId8"/>
    <p:sldId id="359" r:id="rId9"/>
    <p:sldId id="350" r:id="rId10"/>
    <p:sldId id="351" r:id="rId11"/>
    <p:sldId id="36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59"/>
    <p:restoredTop sz="94770"/>
  </p:normalViewPr>
  <p:slideViewPr>
    <p:cSldViewPr snapToGrid="0" snapToObjects="1">
      <p:cViewPr varScale="1">
        <p:scale>
          <a:sx n="108" d="100"/>
          <a:sy n="108" d="100"/>
        </p:scale>
        <p:origin x="240" y="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  <a:endParaRPr lang="en-US" dirty="0"/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3 – Your Value to a Game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sldNum="0"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3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Value to a Game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9A3BF-7EB2-1897-902A-094FBE66F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Value to a Game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19EB2-C83E-F6DD-EAC2-B21A5E17B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You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Director of a commercial-free music video channel</a:t>
            </a:r>
          </a:p>
          <a:p>
            <a:pPr>
              <a:spcBef>
                <a:spcPts val="0"/>
              </a:spcBef>
            </a:pPr>
            <a:br>
              <a:rPr lang="en-US" dirty="0"/>
            </a:br>
            <a:r>
              <a:rPr lang="en-US" dirty="0"/>
              <a:t>Streaming services pay to carry you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You make a take-it-or-leave-it offer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51414-B6C3-7E37-9C69-136465027B5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Streaming Services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Each channel has $100K in value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Streaming services have varying capacities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Select the lowest </a:t>
            </a:r>
            <a:r>
              <a:rPr lang="en-US" i="1" dirty="0"/>
              <a:t>k </a:t>
            </a:r>
            <a:r>
              <a:rPr lang="en-US" dirty="0"/>
              <a:t>offers, </a:t>
            </a:r>
            <a:r>
              <a:rPr lang="en-US" i="1" dirty="0"/>
              <a:t>k = </a:t>
            </a:r>
            <a:r>
              <a:rPr lang="en-US" dirty="0"/>
              <a:t>50, 30, 20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DD668-339B-EEE8-04A2-CE4986FBF83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</p:spTree>
    <p:extLst>
      <p:ext uri="{BB962C8B-B14F-4D97-AF65-F5344CB8AC3E}">
        <p14:creationId xmlns:p14="http://schemas.microsoft.com/office/powerpoint/2010/main" val="203459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FDE1D-99AC-7B3B-4B17-D7A9A2519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1DA6-9A1D-BDC2-8367-5278F6A95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Negotiations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00E89-1893-F92C-5EB9-B1555AD9913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pic>
        <p:nvPicPr>
          <p:cNvPr id="11" name="Picture 10" descr="A close-up of a message&#10;&#10;Description automatically generated">
            <a:extLst>
              <a:ext uri="{FF2B5EF4-FFF2-40B4-BE49-F238E27FC236}">
                <a16:creationId xmlns:a16="http://schemas.microsoft.com/office/drawing/2014/main" id="{E0C1B5BF-1EC6-9335-70B0-8E70C51E7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176" y="945298"/>
            <a:ext cx="7772400" cy="1892702"/>
          </a:xfrm>
          <a:prstGeom prst="rect">
            <a:avLst/>
          </a:prstGeom>
        </p:spPr>
      </p:pic>
      <p:pic>
        <p:nvPicPr>
          <p:cNvPr id="12" name="Picture 11" descr="A close-up of a sign&#10;&#10;Description automatically generated">
            <a:extLst>
              <a:ext uri="{FF2B5EF4-FFF2-40B4-BE49-F238E27FC236}">
                <a16:creationId xmlns:a16="http://schemas.microsoft.com/office/drawing/2014/main" id="{4F47923D-2011-C8B2-1662-5DC2FDA62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176" y="3188618"/>
            <a:ext cx="7772400" cy="21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87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C383F-B2E6-5D67-9626-3B6F7F577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7F27-95AD-6CFC-A985-A90B7BEE9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Negotiations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494A5-EFFA-73F1-5263-48E9ACBFA26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D0CA152B-33E7-21CE-E061-6DDCB88FF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709" y="857209"/>
            <a:ext cx="3867671" cy="514350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4F1D9DDF-9A87-4F68-50D6-74FF865D6E1F}"/>
              </a:ext>
            </a:extLst>
          </p:cNvPr>
          <p:cNvSpPr txBox="1">
            <a:spLocks noChangeArrowheads="1"/>
          </p:cNvSpPr>
          <p:nvPr/>
        </p:nvSpPr>
        <p:spPr>
          <a:xfrm>
            <a:off x="3760900" y="1872859"/>
            <a:ext cx="3150994" cy="3112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A28448"/>
              </a:buClr>
              <a:buFont typeface="Quattrocento Sans" charset="0"/>
              <a:buChar char="◉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1pPr>
            <a:lvl2pPr lvl="1" algn="l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2pPr>
            <a:lvl3pPr lvl="2" algn="l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3pPr>
            <a:lvl4pPr lvl="3" algn="l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00038" indent="0" algn="ctr">
              <a:spcBef>
                <a:spcPts val="400"/>
              </a:spcBef>
              <a:buNone/>
            </a:pPr>
            <a:endParaRPr lang="en-US" altLang="en-US" sz="2000" kern="0" dirty="0">
              <a:ea typeface="Arial" panose="020B0604020202020204" pitchFamily="34" charset="0"/>
            </a:endParaRPr>
          </a:p>
          <a:p>
            <a:pPr marL="300038" indent="0" algn="ctr">
              <a:spcBef>
                <a:spcPts val="400"/>
              </a:spcBef>
              <a:buNone/>
            </a:pPr>
            <a:endParaRPr lang="en-US" altLang="en-US" sz="2000" kern="0" dirty="0">
              <a:ea typeface="Arial" panose="020B0604020202020204" pitchFamily="34" charset="0"/>
            </a:endParaRPr>
          </a:p>
          <a:p>
            <a:pPr marL="300038" indent="0" algn="ctr">
              <a:spcBef>
                <a:spcPts val="400"/>
              </a:spcBef>
              <a:buNone/>
            </a:pPr>
            <a:endParaRPr lang="en-US" altLang="en-US" sz="2000" kern="0" dirty="0">
              <a:ea typeface="Arial" panose="020B0604020202020204" pitchFamily="34" charset="0"/>
            </a:endParaRPr>
          </a:p>
          <a:p>
            <a:pPr marL="300038" indent="0" algn="ctr">
              <a:spcBef>
                <a:spcPts val="400"/>
              </a:spcBef>
              <a:buNone/>
            </a:pPr>
            <a:r>
              <a:rPr lang="en-US" altLang="en-US" sz="2000" kern="0" dirty="0">
                <a:ea typeface="Arial" panose="020B0604020202020204" pitchFamily="34" charset="0"/>
              </a:rPr>
              <a:t>Full page ad in </a:t>
            </a:r>
          </a:p>
          <a:p>
            <a:pPr marL="300038" indent="0" algn="ctr">
              <a:spcBef>
                <a:spcPts val="400"/>
              </a:spcBef>
              <a:buNone/>
            </a:pPr>
            <a:r>
              <a:rPr lang="en-US" altLang="en-US" sz="2000" kern="0" dirty="0">
                <a:ea typeface="Arial" panose="020B0604020202020204" pitchFamily="34" charset="0"/>
              </a:rPr>
              <a:t>The New York Times</a:t>
            </a:r>
          </a:p>
        </p:txBody>
      </p:sp>
    </p:spTree>
    <p:extLst>
      <p:ext uri="{BB962C8B-B14F-4D97-AF65-F5344CB8AC3E}">
        <p14:creationId xmlns:p14="http://schemas.microsoft.com/office/powerpoint/2010/main" val="2571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0F2234D-525B-FAC8-2463-C06C09CC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Unlimited Capacity</a:t>
            </a:r>
            <a:br>
              <a:rPr lang="en-US" dirty="0"/>
            </a:br>
            <a:r>
              <a:rPr lang="en-US" dirty="0"/>
              <a:t>(k=50)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3328B2-AD9C-090A-B6E7-C7BCD5907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What is your value to the game?</a:t>
            </a: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How much should you be paid?</a:t>
            </a:r>
          </a:p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1AB2A-F344-9A3D-7B2A-7ADDBBEE779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</p:spTree>
    <p:extLst>
      <p:ext uri="{BB962C8B-B14F-4D97-AF65-F5344CB8AC3E}">
        <p14:creationId xmlns:p14="http://schemas.microsoft.com/office/powerpoint/2010/main" val="3539261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81C7C-49B1-DDF7-27EA-80E1FD46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A4D6D66-5B46-1B55-9E05-20DF42EF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Unlimited Capacity</a:t>
            </a:r>
            <a:br>
              <a:rPr lang="en-US" dirty="0"/>
            </a:br>
            <a:r>
              <a:rPr lang="en-US" dirty="0"/>
              <a:t>(k=50)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A85297-4768-871D-564E-C0C863C6B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What is your value to the game?</a:t>
            </a: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How much should you be paid?</a:t>
            </a:r>
          </a:p>
          <a:p>
            <a:pPr marL="0" indent="0" algn="l">
              <a:buNone/>
            </a:pPr>
            <a:endParaRPr lang="en-US" altLang="en-US" sz="3200" dirty="0">
              <a:ea typeface="ＭＳ Ｐゴシック" panose="020B0600070205080204" pitchFamily="34" charset="-128"/>
            </a:endParaRP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Most requested $100,000</a:t>
            </a:r>
          </a:p>
          <a:p>
            <a:pPr marL="0" indent="0" algn="l">
              <a:buNone/>
            </a:pPr>
            <a:endParaRPr lang="en-US" altLang="en-US" sz="3200" dirty="0">
              <a:ea typeface="ＭＳ Ｐゴシック" panose="020B0600070205080204" pitchFamily="34" charset="-128"/>
            </a:endParaRP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But some love cable companies; several asked for &lt;$50,000</a:t>
            </a:r>
          </a:p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83F4F-F06B-9194-7D81-467CC68C00ED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</p:spTree>
    <p:extLst>
      <p:ext uri="{BB962C8B-B14F-4D97-AF65-F5344CB8AC3E}">
        <p14:creationId xmlns:p14="http://schemas.microsoft.com/office/powerpoint/2010/main" val="3767918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171E8-60C8-EA42-6252-16857AAE6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3A1C0A3-2993-2D44-B3BF-4CAAE5DA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Slightly Limited Capacity</a:t>
            </a:r>
            <a:br>
              <a:rPr lang="en-US" dirty="0"/>
            </a:br>
            <a:r>
              <a:rPr lang="en-US" dirty="0"/>
              <a:t>(k=30)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604641-65D5-5350-4D84-011B50D63B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What is your value to the game?</a:t>
            </a: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How much should you be paid?</a:t>
            </a:r>
          </a:p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AFD6-676D-3E85-14CA-5A9B488EEF5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</p:spTree>
    <p:extLst>
      <p:ext uri="{BB962C8B-B14F-4D97-AF65-F5344CB8AC3E}">
        <p14:creationId xmlns:p14="http://schemas.microsoft.com/office/powerpoint/2010/main" val="1525070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FC2E8-2217-3C0A-477B-1E57BD4E1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96CBDB1-AB2F-81DF-7FDF-7D3AD96CE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Limited Capacity</a:t>
            </a:r>
            <a:br>
              <a:rPr lang="en-US" dirty="0"/>
            </a:br>
            <a:r>
              <a:rPr lang="en-US" dirty="0"/>
              <a:t>(k=20)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EEAE5C7-21E6-D158-6F9B-674DA72E5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What is your value to the game?</a:t>
            </a: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How much should you be paid?</a:t>
            </a:r>
          </a:p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B94E8-C265-E100-84F5-686AA8212E5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</p:spTree>
    <p:extLst>
      <p:ext uri="{BB962C8B-B14F-4D97-AF65-F5344CB8AC3E}">
        <p14:creationId xmlns:p14="http://schemas.microsoft.com/office/powerpoint/2010/main" val="125931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8CF1F-DAE7-8372-DB83-57FEA3F3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48">
            <a:extLst>
              <a:ext uri="{FF2B5EF4-FFF2-40B4-BE49-F238E27FC236}">
                <a16:creationId xmlns:a16="http://schemas.microsoft.com/office/drawing/2014/main" id="{AA3DA5D4-D548-1F9D-1426-E5FA39E360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765341"/>
              </p:ext>
            </p:extLst>
          </p:nvPr>
        </p:nvGraphicFramePr>
        <p:xfrm>
          <a:off x="3750578" y="1186144"/>
          <a:ext cx="8111189" cy="4726197"/>
        </p:xfrm>
        <a:graphic>
          <a:graphicData uri="http://schemas.openxmlformats.org/drawingml/2006/table">
            <a:tbl>
              <a:tblPr/>
              <a:tblGrid>
                <a:gridCol w="357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432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 = 20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22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26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9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91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986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x 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= 1820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(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+194%)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Group 2">
            <a:extLst>
              <a:ext uri="{FF2B5EF4-FFF2-40B4-BE49-F238E27FC236}">
                <a16:creationId xmlns:a16="http://schemas.microsoft.com/office/drawing/2014/main" id="{7BD9B379-2AA5-3FD5-259B-0F2F9707C7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971429"/>
              </p:ext>
            </p:extLst>
          </p:nvPr>
        </p:nvGraphicFramePr>
        <p:xfrm>
          <a:off x="3754151" y="1179001"/>
          <a:ext cx="8111190" cy="4668905"/>
        </p:xfrm>
        <a:graphic>
          <a:graphicData uri="http://schemas.openxmlformats.org/drawingml/2006/table">
            <a:tbl>
              <a:tblPr/>
              <a:tblGrid>
                <a:gridCol w="357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432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 = 50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Average offer: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88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Accept offers below: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Average accepted offer: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My profit per channel: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2571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My profit: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x 31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=  </a:t>
                      </a: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620</a:t>
                      </a: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" name="Group 94">
            <a:extLst>
              <a:ext uri="{FF2B5EF4-FFF2-40B4-BE49-F238E27FC236}">
                <a16:creationId xmlns:a16="http://schemas.microsoft.com/office/drawing/2014/main" id="{352F6B48-76CC-E6E6-4EC7-90D171F4A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40825"/>
              </p:ext>
            </p:extLst>
          </p:nvPr>
        </p:nvGraphicFramePr>
        <p:xfrm>
          <a:off x="3760103" y="1184952"/>
          <a:ext cx="8111189" cy="4736778"/>
        </p:xfrm>
        <a:graphic>
          <a:graphicData uri="http://schemas.openxmlformats.org/drawingml/2006/table">
            <a:tbl>
              <a:tblPr/>
              <a:tblGrid>
                <a:gridCol w="357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432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 = 30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00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54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00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70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00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51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00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49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0448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x 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= 1470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(+137%)</a:t>
                      </a: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B480AFBD-E41E-1663-14A1-B71DA757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44995-2ACE-0759-C02D-1AFB36CDDC68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</p:spTree>
    <p:extLst>
      <p:ext uri="{BB962C8B-B14F-4D97-AF65-F5344CB8AC3E}">
        <p14:creationId xmlns:p14="http://schemas.microsoft.com/office/powerpoint/2010/main" val="396477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By </a:t>
            </a:r>
            <a:r>
              <a:rPr lang="en-US" altLang="en-US" sz="2800" i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reducing</a:t>
            </a: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capacity</a:t>
            </a:r>
          </a:p>
          <a:p>
            <a:endParaRPr lang="en-US" altLang="en-US" sz="2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I reduce the value of the game</a:t>
            </a: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But I gain bargaining power</a:t>
            </a: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I get higher profit per channel</a:t>
            </a: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I get higher profits overall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F45E0-84E5-A91D-86FD-4687D0140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190C-AA1D-1CA1-5FEE-7877FF6A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C8B7C-9D25-AE49-07B4-706B59E75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Best Score</a:t>
            </a: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Maximum possible: 100 + 70 + 26 = 196</a:t>
            </a:r>
          </a:p>
          <a:p>
            <a:pPr lvl="1"/>
            <a:endParaRPr lang="en-US" altLang="en-US" sz="2533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 algn="l"/>
            <a:r>
              <a:rPr lang="en-US" altLang="en-US" sz="2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Ava			100 + 70 + 20 = 190</a:t>
            </a:r>
          </a:p>
          <a:p>
            <a:pPr lvl="1" algn="l"/>
            <a:r>
              <a:rPr lang="en-US" altLang="en-US" sz="2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Sarfaraz		100 + 50 + 25 = 175</a:t>
            </a:r>
          </a:p>
          <a:p>
            <a:pPr lvl="1" algn="l"/>
            <a:r>
              <a:rPr lang="en-US" altLang="en-US" sz="2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Phillip		100 + 49 + 24 = 173</a:t>
            </a:r>
          </a:p>
          <a:p>
            <a:pPr lvl="1"/>
            <a:endParaRPr lang="en-US" altLang="en-US" sz="2533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120978-ACB5-7253-E8B8-BE84D95E591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</p:spTree>
    <p:extLst>
      <p:ext uri="{BB962C8B-B14F-4D97-AF65-F5344CB8AC3E}">
        <p14:creationId xmlns:p14="http://schemas.microsoft.com/office/powerpoint/2010/main" val="1321490009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404</Words>
  <Application>Microsoft Macintosh PowerPoint</Application>
  <PresentationFormat>Widescreen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ＭＳ Ｐゴシック</vt:lpstr>
      <vt:lpstr>Aptos</vt:lpstr>
      <vt:lpstr>Arial</vt:lpstr>
      <vt:lpstr>Wingdings</vt:lpstr>
      <vt:lpstr>Game Theory</vt:lpstr>
      <vt:lpstr>Your Value to a Game</vt:lpstr>
      <vt:lpstr>Your Value to a Game</vt:lpstr>
      <vt:lpstr>Channel Negotiations</vt:lpstr>
      <vt:lpstr>Channel Negotiations</vt:lpstr>
      <vt:lpstr>Unlimited Capacity (k=50)</vt:lpstr>
      <vt:lpstr>Unlimited Capacity (k=50)</vt:lpstr>
      <vt:lpstr>Slightly Limited Capacity (k=30)</vt:lpstr>
      <vt:lpstr>Limited Capacity (k=20)</vt:lpstr>
      <vt:lpstr>Class Results</vt:lpstr>
      <vt:lpstr>Intuition</vt:lpstr>
      <vt:lpstr>Class Results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161</cp:revision>
  <dcterms:created xsi:type="dcterms:W3CDTF">2013-01-27T09:14:16Z</dcterms:created>
  <dcterms:modified xsi:type="dcterms:W3CDTF">2026-09-15T14:22:41Z</dcterms:modified>
  <cp:category/>
</cp:coreProperties>
</file>