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343" r:id="rId3"/>
    <p:sldId id="263" r:id="rId4"/>
    <p:sldId id="344" r:id="rId5"/>
    <p:sldId id="345" r:id="rId6"/>
    <p:sldId id="336" r:id="rId7"/>
    <p:sldId id="346" r:id="rId8"/>
    <p:sldId id="348" r:id="rId9"/>
    <p:sldId id="34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466"/>
    <p:restoredTop sz="94770"/>
  </p:normalViewPr>
  <p:slideViewPr>
    <p:cSldViewPr snapToGrid="0" snapToObjects="1">
      <p:cViewPr varScale="1">
        <p:scale>
          <a:sx n="89" d="100"/>
          <a:sy n="89" d="100"/>
        </p:scale>
        <p:origin x="184" y="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15481-CC13-7148-B2E3-3A00A445EA71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EB013-C5E6-1F41-A6D1-141A76ED4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5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 block"/>
          <p:cNvSpPr/>
          <p:nvPr/>
        </p:nvSpPr>
        <p:spPr>
          <a:xfrm>
            <a:off x="0" y="0"/>
            <a:ext cx="3718560" cy="6858000"/>
          </a:xfrm>
          <a:prstGeom prst="rect">
            <a:avLst/>
          </a:prstGeom>
          <a:solidFill>
            <a:srgbClr val="041E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Accent rule"/>
          <p:cNvSpPr/>
          <p:nvPr/>
        </p:nvSpPr>
        <p:spPr>
          <a:xfrm>
            <a:off x="755904" y="2377440"/>
            <a:ext cx="1097280" cy="487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Course"/>
          <p:cNvSpPr>
            <a:spLocks noGrp="1"/>
          </p:cNvSpPr>
          <p:nvPr>
            <p:ph type="body" idx="3"/>
          </p:nvPr>
        </p:nvSpPr>
        <p:spPr>
          <a:xfrm>
            <a:off x="755904" y="2560320"/>
            <a:ext cx="2804160" cy="195072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FFFFFF"/>
                </a:solidFill>
                <a:latin typeface="Arial"/>
              </a:defRPr>
            </a:lvl1pPr>
            <a:lvl2pPr marL="0" indent="0">
              <a:spcBef>
                <a:spcPts val="800"/>
              </a:spcBef>
              <a:buNone/>
              <a:defRPr sz="1600" b="0" i="0">
                <a:solidFill>
                  <a:srgbClr val="A9B8DC"/>
                </a:solidFill>
                <a:latin typeface="Arial"/>
              </a:defRPr>
            </a:lvl2pPr>
          </a:lstStyle>
          <a:p>
            <a:endParaRPr lang="en-US"/>
          </a:p>
        </p:txBody>
      </p:sp>
      <p:sp>
        <p:nvSpPr>
          <p:cNvPr id="5" name="Topic line"/>
          <p:cNvSpPr>
            <a:spLocks noGrp="1"/>
          </p:cNvSpPr>
          <p:nvPr>
            <p:ph type="body" idx="1"/>
          </p:nvPr>
        </p:nvSpPr>
        <p:spPr>
          <a:xfrm>
            <a:off x="4389120" y="2560320"/>
            <a:ext cx="7010400" cy="414528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389120" y="2968752"/>
            <a:ext cx="7010400" cy="10972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5333" b="1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Term line"/>
          <p:cNvSpPr>
            <a:spLocks noGrp="1"/>
          </p:cNvSpPr>
          <p:nvPr>
            <p:ph type="body" idx="2"/>
          </p:nvPr>
        </p:nvSpPr>
        <p:spPr>
          <a:xfrm>
            <a:off x="4389120" y="4024579"/>
            <a:ext cx="7010400" cy="487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8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3474633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8046519" y="1645879"/>
            <a:ext cx="3352716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1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9727317" y="1645879"/>
            <a:ext cx="179143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>
          <a:xfrm>
            <a:off x="10650071" y="6372198"/>
            <a:ext cx="868680" cy="274320"/>
          </a:xfrm>
        </p:spPr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2DF41B7-E1E9-E209-647A-D532E3AEAAB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058164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4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24" name="Statem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868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25" name="Divider"/>
          <p:cNvSpPr/>
          <p:nvPr/>
        </p:nvSpPr>
        <p:spPr>
          <a:xfrm>
            <a:off x="4389010" y="2605999"/>
            <a:ext cx="7010225" cy="13716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Left column"/>
          <p:cNvSpPr>
            <a:spLocks noGrp="1"/>
          </p:cNvSpPr>
          <p:nvPr>
            <p:ph type="body" idx="2"/>
          </p:nvPr>
        </p:nvSpPr>
        <p:spPr>
          <a:xfrm>
            <a:off x="4389010" y="2834599"/>
            <a:ext cx="3474633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7" name="Right column"/>
          <p:cNvSpPr>
            <a:spLocks noGrp="1"/>
          </p:cNvSpPr>
          <p:nvPr>
            <p:ph type="body" idx="3"/>
          </p:nvPr>
        </p:nvSpPr>
        <p:spPr>
          <a:xfrm>
            <a:off x="8046519" y="2834599"/>
            <a:ext cx="3352716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8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29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nner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nner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Accent rule"/>
          <p:cNvSpPr/>
          <p:nvPr/>
        </p:nvSpPr>
        <p:spPr>
          <a:xfrm>
            <a:off x="667512" y="1572768"/>
            <a:ext cx="10856671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itle"/>
          <p:cNvSpPr>
            <a:spLocks noGrp="1"/>
          </p:cNvSpPr>
          <p:nvPr>
            <p:ph type="title"/>
          </p:nvPr>
        </p:nvSpPr>
        <p:spPr>
          <a:xfrm>
            <a:off x="667512" y="502920"/>
            <a:ext cx="10789920" cy="8229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3" name="Left column"/>
          <p:cNvSpPr>
            <a:spLocks noGrp="1"/>
          </p:cNvSpPr>
          <p:nvPr>
            <p:ph type="body" idx="1"/>
          </p:nvPr>
        </p:nvSpPr>
        <p:spPr>
          <a:xfrm>
            <a:off x="667512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4" name="Right column"/>
          <p:cNvSpPr>
            <a:spLocks noGrp="1"/>
          </p:cNvSpPr>
          <p:nvPr>
            <p:ph type="body" idx="2"/>
          </p:nvPr>
        </p:nvSpPr>
        <p:spPr>
          <a:xfrm>
            <a:off x="6355080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3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1" name="Content"/>
          <p:cNvSpPr>
            <a:spLocks noGrp="1"/>
          </p:cNvSpPr>
          <p:nvPr>
            <p:ph type="body" idx="1"/>
          </p:nvPr>
        </p:nvSpPr>
        <p:spPr>
          <a:xfrm>
            <a:off x="4389010" y="2596855"/>
            <a:ext cx="7010225" cy="3157625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7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8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5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5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5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6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61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3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4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6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1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2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7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"/>
          <p:cNvSpPr>
            <a:spLocks noGrp="1"/>
          </p:cNvSpPr>
          <p:nvPr>
            <p:ph type="title"/>
          </p:nvPr>
        </p:nvSpPr>
        <p:spPr>
          <a:xfrm>
            <a:off x="667512" y="411480"/>
            <a:ext cx="10789920" cy="6400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3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6" name="Picture"/>
          <p:cNvSpPr>
            <a:spLocks noGrp="1"/>
          </p:cNvSpPr>
          <p:nvPr>
            <p:ph type="pic" idx="1"/>
          </p:nvPr>
        </p:nvSpPr>
        <p:spPr>
          <a:xfrm>
            <a:off x="667512" y="1325880"/>
            <a:ext cx="10789920" cy="420624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7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Accent rule"/>
          <p:cNvSpPr/>
          <p:nvPr/>
        </p:nvSpPr>
        <p:spPr>
          <a:xfrm>
            <a:off x="755885" y="1975104"/>
            <a:ext cx="109728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Title"/>
          <p:cNvSpPr>
            <a:spLocks noGrp="1"/>
          </p:cNvSpPr>
          <p:nvPr>
            <p:ph type="title"/>
          </p:nvPr>
        </p:nvSpPr>
        <p:spPr>
          <a:xfrm>
            <a:off x="755885" y="2167128"/>
            <a:ext cx="2798064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7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2" name="Statement"/>
          <p:cNvSpPr>
            <a:spLocks noGrp="1"/>
          </p:cNvSpPr>
          <p:nvPr>
            <p:ph type="body" idx="1"/>
          </p:nvPr>
        </p:nvSpPr>
        <p:spPr>
          <a:xfrm>
            <a:off x="4389010" y="2167128"/>
            <a:ext cx="7010225" cy="21945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8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iel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Accent rule"/>
          <p:cNvSpPr/>
          <p:nvPr/>
        </p:nvSpPr>
        <p:spPr>
          <a:xfrm>
            <a:off x="1161288" y="1892808"/>
            <a:ext cx="146304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Title"/>
          <p:cNvSpPr>
            <a:spLocks noGrp="1"/>
          </p:cNvSpPr>
          <p:nvPr>
            <p:ph type="title"/>
          </p:nvPr>
        </p:nvSpPr>
        <p:spPr>
          <a:xfrm>
            <a:off x="1161288" y="2258568"/>
            <a:ext cx="9875520" cy="9144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5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8" name="Statement"/>
          <p:cNvSpPr>
            <a:spLocks noGrp="1"/>
          </p:cNvSpPr>
          <p:nvPr>
            <p:ph type="body" idx="1"/>
          </p:nvPr>
        </p:nvSpPr>
        <p:spPr>
          <a:xfrm>
            <a:off x="1161288" y="3593592"/>
            <a:ext cx="9052560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6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Quote"/>
          <p:cNvSpPr>
            <a:spLocks noGrp="1"/>
          </p:cNvSpPr>
          <p:nvPr>
            <p:ph type="body" idx="1"/>
          </p:nvPr>
        </p:nvSpPr>
        <p:spPr>
          <a:xfrm>
            <a:off x="1399032" y="1645920"/>
            <a:ext cx="9418320" cy="283464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40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2" name="Accent rule"/>
          <p:cNvSpPr/>
          <p:nvPr/>
        </p:nvSpPr>
        <p:spPr>
          <a:xfrm>
            <a:off x="1399032" y="4818888"/>
            <a:ext cx="978408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Attribution"/>
          <p:cNvSpPr>
            <a:spLocks noGrp="1"/>
          </p:cNvSpPr>
          <p:nvPr>
            <p:ph type="body" idx="2"/>
          </p:nvPr>
        </p:nvSpPr>
        <p:spPr>
          <a:xfrm>
            <a:off x="1399032" y="5020056"/>
            <a:ext cx="8503920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4" name="Role"/>
          <p:cNvSpPr>
            <a:spLocks noGrp="1"/>
          </p:cNvSpPr>
          <p:nvPr>
            <p:ph type="body" idx="3"/>
          </p:nvPr>
        </p:nvSpPr>
        <p:spPr>
          <a:xfrm>
            <a:off x="1399032" y="5440680"/>
            <a:ext cx="8503920" cy="3657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6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9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 userDrawn="1"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 hasCustomPrompt="1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r>
              <a:rPr lang="en-US" dirty="0"/>
              <a:t>Game</a:t>
            </a:r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  <a:endParaRPr lang="en-US" dirty="0"/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icon_testtube.png">
            <a:extLst>
              <a:ext uri="{FF2B5EF4-FFF2-40B4-BE49-F238E27FC236}">
                <a16:creationId xmlns:a16="http://schemas.microsoft.com/office/drawing/2014/main" id="{EC153143-95A2-BF21-BA5C-3B56B9F262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  <p:sp>
        <p:nvSpPr>
          <p:cNvPr id="3" name="Content">
            <a:extLst>
              <a:ext uri="{FF2B5EF4-FFF2-40B4-BE49-F238E27FC236}">
                <a16:creationId xmlns:a16="http://schemas.microsoft.com/office/drawing/2014/main" id="{18888BE0-6FCB-FE8F-09F9-73A4037BD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4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 hasCustomPrompt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r>
              <a:rPr lang="en-US" dirty="0"/>
              <a:t>Game</a:t>
            </a:r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80AFD2F8-A297-3A85-6A9A-7D192BC47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04525" y="3772557"/>
            <a:ext cx="1309664" cy="1964495"/>
          </a:xfrm>
          <a:prstGeom prst="rect">
            <a:avLst/>
          </a:prstGeom>
        </p:spPr>
      </p:pic>
      <p:pic>
        <p:nvPicPr>
          <p:cNvPr id="3" name="Picture 2" descr="icon_testtube.png">
            <a:extLst>
              <a:ext uri="{FF2B5EF4-FFF2-40B4-BE49-F238E27FC236}">
                <a16:creationId xmlns:a16="http://schemas.microsoft.com/office/drawing/2014/main" id="{D13051DB-AC85-EDB6-B8D3-FFFA3FDA65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96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5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106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8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1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E1CEF38A-2CAF-6AB6-74A2-66F64881B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325" y="3485398"/>
            <a:ext cx="1151149" cy="17267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11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5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1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1" name="Top rule"/>
          <p:cNvSpPr/>
          <p:nvPr/>
        </p:nvSpPr>
        <p:spPr>
          <a:xfrm>
            <a:off x="4389010" y="1645879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" name="Bottom rule"/>
          <p:cNvSpPr/>
          <p:nvPr/>
        </p:nvSpPr>
        <p:spPr>
          <a:xfrm>
            <a:off x="4389010" y="5541264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3" name="Artwork"/>
          <p:cNvSpPr>
            <a:spLocks noGrp="1"/>
          </p:cNvSpPr>
          <p:nvPr>
            <p:ph type="pic" idx="1"/>
          </p:nvPr>
        </p:nvSpPr>
        <p:spPr>
          <a:xfrm>
            <a:off x="4389010" y="1874479"/>
            <a:ext cx="7010225" cy="39319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4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25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2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9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30" name="Copyright"/>
          <p:cNvSpPr txBox="1"/>
          <p:nvPr/>
        </p:nvSpPr>
        <p:spPr>
          <a:xfrm>
            <a:off x="667512" y="6372198"/>
            <a:ext cx="5120640" cy="27432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>
              <a:buNone/>
            </a:pPr>
            <a:r>
              <a:rPr lang="en-US" sz="1200" dirty="0">
                <a:solidFill>
                  <a:srgbClr val="6E7684"/>
                </a:solidFill>
                <a:latin typeface="Arial"/>
              </a:rPr>
              <a:t>Game Theory © Mike Shor</a:t>
            </a:r>
          </a:p>
        </p:txBody>
      </p:sp>
      <p:sp>
        <p:nvSpPr>
          <p:cNvPr id="131" name="Topic label"/>
          <p:cNvSpPr>
            <a:spLocks noGrp="1"/>
          </p:cNvSpPr>
          <p:nvPr>
            <p:ph type="ftr" idx="10"/>
          </p:nvPr>
        </p:nvSpPr>
        <p:spPr>
          <a:xfrm>
            <a:off x="5760720" y="6372198"/>
            <a:ext cx="448056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D6D9E0"/>
                </a:solidFill>
                <a:latin typeface="Arial"/>
              </a:defRPr>
            </a:lvl1pPr>
          </a:lstStyle>
          <a:p>
            <a:r>
              <a:rPr lang="en-US" dirty="0"/>
              <a:t>Game 2 – Dominant Strategies</a:t>
            </a:r>
          </a:p>
        </p:txBody>
      </p:sp>
      <p:sp>
        <p:nvSpPr>
          <p:cNvPr id="132" name="Slide number"/>
          <p:cNvSpPr>
            <a:spLocks noGrp="1"/>
          </p:cNvSpPr>
          <p:nvPr>
            <p:ph type="sldNum" idx="12"/>
          </p:nvPr>
        </p:nvSpPr>
        <p:spPr>
          <a:xfrm>
            <a:off x="10607040" y="6372198"/>
            <a:ext cx="86868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6E7684"/>
                </a:solidFill>
                <a:latin typeface="Arial"/>
              </a:defRPr>
            </a:lvl1pPr>
          </a:lstStyle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8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81" r:id="rId17"/>
    <p:sldLayoutId id="2147483680" r:id="rId18"/>
    <p:sldLayoutId id="2147483675" r:id="rId19"/>
    <p:sldLayoutId id="2147483676" r:id="rId20"/>
    <p:sldLayoutId id="2147483677" r:id="rId21"/>
    <p:sldLayoutId id="2147483678" r:id="rId22"/>
  </p:sldLayoutIdLst>
  <p:hf hdr="0" dt="0"/>
  <p:txStyles>
    <p:titleStyle>
      <a:lvl1pPr marL="0" indent="0">
        <a:spcBef>
          <a:spcPts val="1400"/>
        </a:spcBef>
        <a:buNone/>
        <a:defRPr sz="3333" b="1" i="0">
          <a:solidFill>
            <a:srgbClr val="041E7A"/>
          </a:solidFill>
          <a:latin typeface="Arial"/>
        </a:defRPr>
      </a:lvl1pPr>
      <a:lvl2pPr marL="0" indent="0">
        <a:spcBef>
          <a:spcPts val="600"/>
        </a:spcBef>
        <a:buNone/>
        <a:defRPr sz="1867" b="0" i="0">
          <a:solidFill>
            <a:srgbClr val="6E7684"/>
          </a:solidFill>
          <a:latin typeface="Arial"/>
        </a:defRPr>
      </a:lvl2pPr>
    </p:titleStyle>
    <p:bodyStyle>
      <a:lvl1pPr marL="253993" indent="-253993">
        <a:spcBef>
          <a:spcPts val="1400"/>
        </a:spcBef>
        <a:buClr>
          <a:srgbClr val="A9B1BF"/>
        </a:buClr>
        <a:buSzPct val="68000"/>
        <a:buFont typeface="Arial"/>
        <a:buChar char="•"/>
        <a:defRPr sz="2667" b="0" i="0">
          <a:solidFill>
            <a:srgbClr val="10192B"/>
          </a:solidFill>
          <a:latin typeface="Arial"/>
        </a:defRPr>
      </a:lvl1pPr>
      <a:lvl2pPr marL="253993" indent="0">
        <a:spcBef>
          <a:spcPts val="200"/>
        </a:spcBef>
        <a:buNone/>
        <a:defRPr sz="2400" b="0" i="0">
          <a:solidFill>
            <a:srgbClr val="6E7684"/>
          </a:solidFill>
          <a:latin typeface="Arial"/>
        </a:defRPr>
      </a:lvl2pPr>
      <a:lvl3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3pPr>
      <a:lvl4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4pPr>
      <a:lvl5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5pPr>
    </p:bodyStyle>
    <p:otherStyle>
      <a:lvl1pPr marL="0" indent="0">
        <a:spcBef>
          <a:spcPts val="1400"/>
        </a:spcBef>
        <a:buNone/>
        <a:defRPr sz="2667" b="0" i="0">
          <a:solidFill>
            <a:srgbClr val="10192B"/>
          </a:solidFill>
          <a:latin typeface="Arial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dirty="0"/>
              <a:t>Game</a:t>
            </a:r>
            <a:r>
              <a:rPr lang="en-US" dirty="0"/>
              <a:t> 2</a:t>
            </a:r>
            <a:endParaRPr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Dominant Strategies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CC84C-28D8-C62F-6832-8BD208A9B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ic label">
            <a:extLst>
              <a:ext uri="{FF2B5EF4-FFF2-40B4-BE49-F238E27FC236}">
                <a16:creationId xmlns:a16="http://schemas.microsoft.com/office/drawing/2014/main" id="{C4E08AC4-526C-EE08-CC6E-84B86053321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553B4E26-3359-2E04-D99E-E2928043C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2</a:t>
            </a:fld>
            <a:endParaRPr lang="en-US"/>
          </a:p>
        </p:txBody>
      </p:sp>
      <p:graphicFrame>
        <p:nvGraphicFramePr>
          <p:cNvPr id="4" name="Group 1127">
            <a:extLst>
              <a:ext uri="{FF2B5EF4-FFF2-40B4-BE49-F238E27FC236}">
                <a16:creationId xmlns:a16="http://schemas.microsoft.com/office/drawing/2014/main" id="{FF937307-70CD-9932-3412-EBDB6184E2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886699"/>
              </p:ext>
            </p:extLst>
          </p:nvPr>
        </p:nvGraphicFramePr>
        <p:xfrm>
          <a:off x="4395493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ourier New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ourier New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ourier New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Courier New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70E0A2C4-165C-D7EF-CB8B-D9F2E44DE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The Game</a:t>
            </a:r>
            <a:endParaRPr dirty="0"/>
          </a:p>
          <a:p>
            <a:pPr lvl="1"/>
            <a:r>
              <a:rPr lang="en-US" dirty="0"/>
              <a:t>Scandal or Grenada?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4755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3</a:t>
            </a:fld>
            <a:endParaRPr lang="en-US"/>
          </a:p>
        </p:txBody>
      </p:sp>
      <p:graphicFrame>
        <p:nvGraphicFramePr>
          <p:cNvPr id="4" name="Group 1127">
            <a:extLst>
              <a:ext uri="{FF2B5EF4-FFF2-40B4-BE49-F238E27FC236}">
                <a16:creationId xmlns:a16="http://schemas.microsoft.com/office/drawing/2014/main" id="{B80A3B0B-C188-AF2F-E9DB-2EFFD0734F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4354169"/>
              </p:ext>
            </p:extLst>
          </p:nvPr>
        </p:nvGraphicFramePr>
        <p:xfrm>
          <a:off x="4311015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0   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100 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   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3626B479-7F93-952C-9662-F767F9EE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The Game</a:t>
            </a:r>
            <a:endParaRPr dirty="0"/>
          </a:p>
          <a:p>
            <a:pPr lvl="1"/>
            <a:r>
              <a:rPr lang="en-US" dirty="0"/>
              <a:t>CNN’s perspective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16DC3-AA7C-1899-84B8-BF95348E3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ic label">
            <a:extLst>
              <a:ext uri="{FF2B5EF4-FFF2-40B4-BE49-F238E27FC236}">
                <a16:creationId xmlns:a16="http://schemas.microsoft.com/office/drawing/2014/main" id="{E5EA1902-ECE9-9533-8788-C534D365B5B4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BBBA5AFF-E984-017C-81CC-B90F52EC88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4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C981DC-35E9-D69D-0062-A0859C75E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The Game</a:t>
            </a:r>
            <a:endParaRPr dirty="0"/>
          </a:p>
          <a:p>
            <a:pPr lvl="1"/>
            <a:r>
              <a:rPr lang="en-US" dirty="0"/>
              <a:t>NYTimes’ perspective</a:t>
            </a:r>
            <a:endParaRPr dirty="0"/>
          </a:p>
        </p:txBody>
      </p:sp>
      <p:graphicFrame>
        <p:nvGraphicFramePr>
          <p:cNvPr id="2" name="Group 1127">
            <a:extLst>
              <a:ext uri="{FF2B5EF4-FFF2-40B4-BE49-F238E27FC236}">
                <a16:creationId xmlns:a16="http://schemas.microsoft.com/office/drawing/2014/main" id="{F02E755E-F278-B77E-62AB-673B02F25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3525"/>
              </p:ext>
            </p:extLst>
          </p:nvPr>
        </p:nvGraphicFramePr>
        <p:xfrm>
          <a:off x="4311015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    50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    80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     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   100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8213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6E2A1-1BDA-525A-E07C-313225655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ic label">
            <a:extLst>
              <a:ext uri="{FF2B5EF4-FFF2-40B4-BE49-F238E27FC236}">
                <a16:creationId xmlns:a16="http://schemas.microsoft.com/office/drawing/2014/main" id="{A97DAD69-06E2-9B51-48D4-8BAA965D96B9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29A6123A-2FAA-67CE-3D75-646B6D8A3E3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3C2C32-1F91-CB94-17B9-97F400E7F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The Game</a:t>
            </a:r>
          </a:p>
        </p:txBody>
      </p:sp>
      <p:graphicFrame>
        <p:nvGraphicFramePr>
          <p:cNvPr id="2" name="Group 1127">
            <a:extLst>
              <a:ext uri="{FF2B5EF4-FFF2-40B4-BE49-F238E27FC236}">
                <a16:creationId xmlns:a16="http://schemas.microsoft.com/office/drawing/2014/main" id="{C570D47F-9861-22AA-0C81-66AAF7245F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446291"/>
              </p:ext>
            </p:extLst>
          </p:nvPr>
        </p:nvGraphicFramePr>
        <p:xfrm>
          <a:off x="4311015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50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100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80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100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5062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F68D9-2BCD-C851-58F8-8473BFC7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BAFEA2-18D2-D74D-5A67-1791E0E51D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algn="l" rtl="0"/>
            <a:r>
              <a:rPr lang="en-US" sz="2800" dirty="0"/>
              <a:t>In the role of </a:t>
            </a:r>
            <a:r>
              <a:rPr lang="en-US" altLang="en-US" sz="2800" dirty="0">
                <a:solidFill>
                  <a:schemeClr val="accent3"/>
                </a:solidFill>
                <a:latin typeface="Verdana" charset="0"/>
                <a:ea typeface="ＭＳ Ｐゴシック" charset="-128"/>
              </a:rPr>
              <a:t>NYTimes</a:t>
            </a:r>
            <a:r>
              <a:rPr lang="en-US" altLang="en-US" sz="2800" dirty="0">
                <a:solidFill>
                  <a:schemeClr val="tx1"/>
                </a:solidFill>
                <a:latin typeface="Verdana" charset="0"/>
                <a:ea typeface="ＭＳ Ｐゴシック" charset="-128"/>
              </a:rPr>
              <a:t>:</a:t>
            </a:r>
          </a:p>
          <a:p>
            <a:pPr lvl="1" algn="l" rtl="0"/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	100% selected Grenada</a:t>
            </a:r>
          </a:p>
          <a:p>
            <a:endParaRPr sz="2600" dirty="0"/>
          </a:p>
        </p:txBody>
      </p:sp>
      <p:sp>
        <p:nvSpPr>
          <p:cNvPr id="12" name="Topic label">
            <a:extLst>
              <a:ext uri="{FF2B5EF4-FFF2-40B4-BE49-F238E27FC236}">
                <a16:creationId xmlns:a16="http://schemas.microsoft.com/office/drawing/2014/main" id="{986D51B6-54D9-2C85-09CE-BFF65B093DF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8E3807B0-B85C-313D-1D56-82DC2E296B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6</a:t>
            </a:fld>
            <a:endParaRPr lang="en-US"/>
          </a:p>
        </p:txBody>
      </p:sp>
      <p:graphicFrame>
        <p:nvGraphicFramePr>
          <p:cNvPr id="7" name="Group 1127">
            <a:extLst>
              <a:ext uri="{FF2B5EF4-FFF2-40B4-BE49-F238E27FC236}">
                <a16:creationId xmlns:a16="http://schemas.microsoft.com/office/drawing/2014/main" id="{7A97D36D-F751-5DDD-67B1-12886BE825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587758"/>
              </p:ext>
            </p:extLst>
          </p:nvPr>
        </p:nvGraphicFramePr>
        <p:xfrm>
          <a:off x="4311015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50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100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80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100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301EF86D-DC1C-88C2-1B39-60A3C3840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The Game</a:t>
            </a:r>
            <a:endParaRPr dirty="0"/>
          </a:p>
          <a:p>
            <a:pPr lvl="1"/>
            <a:r>
              <a:rPr lang="en-US" dirty="0"/>
              <a:t>Class Results:</a:t>
            </a:r>
            <a:br>
              <a:rPr lang="en-US" dirty="0"/>
            </a:br>
            <a:r>
              <a:rPr lang="en-US" dirty="0"/>
              <a:t>Rationality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1565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A6ABA-E7A6-2E3C-85E9-67EDDAACC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ADBDB-F0B2-0B62-18B7-6374808099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algn="l" rtl="0"/>
            <a:r>
              <a:rPr lang="en-US" sz="2800" dirty="0"/>
              <a:t>In the role of </a:t>
            </a:r>
            <a:r>
              <a:rPr lang="en-US" altLang="en-US" sz="2800" dirty="0">
                <a:solidFill>
                  <a:schemeClr val="accent1"/>
                </a:solidFill>
                <a:latin typeface="Verdana" charset="0"/>
                <a:ea typeface="ＭＳ Ｐゴシック" charset="-128"/>
              </a:rPr>
              <a:t>CNN</a:t>
            </a:r>
            <a:r>
              <a:rPr lang="en-US" altLang="en-US" sz="2800" dirty="0">
                <a:solidFill>
                  <a:schemeClr val="tx1"/>
                </a:solidFill>
                <a:latin typeface="Verdana" charset="0"/>
                <a:ea typeface="ＭＳ Ｐゴシック" charset="-128"/>
              </a:rPr>
              <a:t>:</a:t>
            </a:r>
          </a:p>
          <a:p>
            <a:pPr lvl="1" algn="l" rtl="0"/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	Only 43% selected Scandal</a:t>
            </a:r>
          </a:p>
          <a:p>
            <a:endParaRPr sz="2600" dirty="0"/>
          </a:p>
        </p:txBody>
      </p:sp>
      <p:sp>
        <p:nvSpPr>
          <p:cNvPr id="12" name="Topic label">
            <a:extLst>
              <a:ext uri="{FF2B5EF4-FFF2-40B4-BE49-F238E27FC236}">
                <a16:creationId xmlns:a16="http://schemas.microsoft.com/office/drawing/2014/main" id="{360D7D79-65A6-4384-61BE-D07B5ABDD124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590C6CC3-1692-5AF3-F798-AD15EF4532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7</a:t>
            </a:fld>
            <a:endParaRPr lang="en-US"/>
          </a:p>
        </p:txBody>
      </p:sp>
      <p:graphicFrame>
        <p:nvGraphicFramePr>
          <p:cNvPr id="7" name="Group 1127">
            <a:extLst>
              <a:ext uri="{FF2B5EF4-FFF2-40B4-BE49-F238E27FC236}">
                <a16:creationId xmlns:a16="http://schemas.microsoft.com/office/drawing/2014/main" id="{E653B8C7-8E54-9FA0-35DC-FA6A63B4A24C}"/>
              </a:ext>
            </a:extLst>
          </p:cNvPr>
          <p:cNvGraphicFramePr>
            <a:graphicFrameLocks noGrp="1"/>
          </p:cNvGraphicFramePr>
          <p:nvPr/>
        </p:nvGraphicFramePr>
        <p:xfrm>
          <a:off x="4311015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50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100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80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100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4D759847-F44A-3957-3DC2-D4BF697A3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The Game</a:t>
            </a:r>
            <a:endParaRPr dirty="0"/>
          </a:p>
          <a:p>
            <a:pPr lvl="1"/>
            <a:r>
              <a:rPr lang="en-US" dirty="0"/>
              <a:t>Class Results:</a:t>
            </a:r>
            <a:br>
              <a:rPr lang="en-US" dirty="0"/>
            </a:br>
            <a:r>
              <a:rPr lang="en-US" dirty="0"/>
              <a:t>Common Knowledge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1757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5FF31-BAEA-7767-1612-9EFB7BB44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FBA5C-C1A1-BF3C-8D28-2A0104CDC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algn="l" rtl="0"/>
            <a:r>
              <a:rPr lang="en-US" sz="2800" dirty="0"/>
              <a:t>Rationality:</a:t>
            </a:r>
          </a:p>
          <a:p>
            <a:pPr lvl="1" algn="l" rtl="0"/>
            <a:r>
              <a:rPr lang="en-US" sz="2533" dirty="0"/>
              <a:t>If you have a dominant strategy, play it.</a:t>
            </a:r>
          </a:p>
          <a:p>
            <a:pPr lvl="1" algn="l" rtl="0"/>
            <a:r>
              <a:rPr lang="en-US" sz="2533" dirty="0"/>
              <a:t>Doesn’t matter what other players do!</a:t>
            </a:r>
            <a:endParaRPr sz="2600" dirty="0"/>
          </a:p>
        </p:txBody>
      </p:sp>
      <p:sp>
        <p:nvSpPr>
          <p:cNvPr id="12" name="Topic label">
            <a:extLst>
              <a:ext uri="{FF2B5EF4-FFF2-40B4-BE49-F238E27FC236}">
                <a16:creationId xmlns:a16="http://schemas.microsoft.com/office/drawing/2014/main" id="{ADEEADB0-F71B-D829-8FA3-970A761A0ACB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C631BD71-EF78-D101-F192-13B0E932B8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8</a:t>
            </a:fld>
            <a:endParaRPr lang="en-US"/>
          </a:p>
        </p:txBody>
      </p:sp>
      <p:graphicFrame>
        <p:nvGraphicFramePr>
          <p:cNvPr id="7" name="Group 1127">
            <a:extLst>
              <a:ext uri="{FF2B5EF4-FFF2-40B4-BE49-F238E27FC236}">
                <a16:creationId xmlns:a16="http://schemas.microsoft.com/office/drawing/2014/main" id="{94659E5B-1B41-9AD9-EA3A-EF0519AA81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041421"/>
              </p:ext>
            </p:extLst>
          </p:nvPr>
        </p:nvGraphicFramePr>
        <p:xfrm>
          <a:off x="4311015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alpha val="29936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50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alpha val="29936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100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80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alpha val="29936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60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alpha val="29936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60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100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72B86FF7-24B6-85E3-E718-72246ECF5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Rationality &amp; Common Knowledge</a:t>
            </a:r>
            <a:endParaRPr dirty="0"/>
          </a:p>
        </p:txBody>
      </p:sp>
      <p:sp>
        <p:nvSpPr>
          <p:cNvPr id="2" name="Oval 8">
            <a:extLst>
              <a:ext uri="{FF2B5EF4-FFF2-40B4-BE49-F238E27FC236}">
                <a16:creationId xmlns:a16="http://schemas.microsoft.com/office/drawing/2014/main" id="{7C4E7ED5-ED6B-4366-F855-066A1B185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4322" y="2472267"/>
            <a:ext cx="892544" cy="1456266"/>
          </a:xfrm>
          <a:prstGeom prst="ellips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pitchFamily="2" charset="2"/>
              <a:buChar char="•"/>
            </a:pPr>
            <a:endParaRPr lang="en-US" altLang="en-US" sz="14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593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C378A-CB18-A588-35C9-6F048F80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8867AA-5517-08C5-06B2-8898FA0A0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algn="l" rtl="0"/>
            <a:r>
              <a:rPr lang="en-US" sz="2800" dirty="0"/>
              <a:t>Common Knowledge:</a:t>
            </a:r>
          </a:p>
          <a:p>
            <a:pPr lvl="1" algn="l" rtl="0"/>
            <a:r>
              <a:rPr lang="en-US" sz="2533" dirty="0"/>
              <a:t>Others will use their dominant strategy</a:t>
            </a:r>
            <a:endParaRPr sz="2600" dirty="0"/>
          </a:p>
        </p:txBody>
      </p:sp>
      <p:sp>
        <p:nvSpPr>
          <p:cNvPr id="12" name="Topic label">
            <a:extLst>
              <a:ext uri="{FF2B5EF4-FFF2-40B4-BE49-F238E27FC236}">
                <a16:creationId xmlns:a16="http://schemas.microsoft.com/office/drawing/2014/main" id="{DD049954-B91C-ACF1-2372-EE3CC1FF9FB9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2 – Dominant Strategies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496E467D-9B27-6C29-4F49-BE5EAA106B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9</a:t>
            </a:fld>
            <a:endParaRPr lang="en-US"/>
          </a:p>
        </p:txBody>
      </p:sp>
      <p:graphicFrame>
        <p:nvGraphicFramePr>
          <p:cNvPr id="7" name="Group 1127">
            <a:extLst>
              <a:ext uri="{FF2B5EF4-FFF2-40B4-BE49-F238E27FC236}">
                <a16:creationId xmlns:a16="http://schemas.microsoft.com/office/drawing/2014/main" id="{9F840269-B7B4-00EE-F885-1104BD40CB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768119"/>
              </p:ext>
            </p:extLst>
          </p:nvPr>
        </p:nvGraphicFramePr>
        <p:xfrm>
          <a:off x="4311015" y="1645879"/>
          <a:ext cx="6296025" cy="2072752"/>
        </p:xfrm>
        <a:graphic>
          <a:graphicData uri="http://schemas.openxmlformats.org/drawingml/2006/table">
            <a:tbl>
              <a:tblPr/>
              <a:tblGrid>
                <a:gridCol w="1338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NYTimes</a:t>
                      </a:r>
                    </a:p>
                  </a:txBody>
                  <a:tcPr marT="45734" marB="45734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514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-128"/>
                      </a:endParaRP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514">
                <a:tc rowSpan="2"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CNN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S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50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100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80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51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G</a:t>
                      </a:r>
                    </a:p>
                  </a:txBody>
                  <a:tcPr marT="45734" marB="45734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  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60 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,</a:t>
                      </a:r>
                      <a:r>
                        <a:rPr kumimoji="0" lang="en-US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>
                              <a:alpha val="24901"/>
                            </a:schemeClr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 100</a:t>
                      </a:r>
                    </a:p>
                  </a:txBody>
                  <a:tcPr marT="45734" marB="4573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itle 1">
            <a:extLst>
              <a:ext uri="{FF2B5EF4-FFF2-40B4-BE49-F238E27FC236}">
                <a16:creationId xmlns:a16="http://schemas.microsoft.com/office/drawing/2014/main" id="{0CAFFFA1-ED73-5B4D-86AE-F88C66F8B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>
            <a:normAutofit/>
          </a:bodyPr>
          <a:lstStyle/>
          <a:p>
            <a:r>
              <a:rPr lang="en-US" dirty="0"/>
              <a:t>Rationality &amp; Common Knowledge</a:t>
            </a:r>
            <a:endParaRPr dirty="0"/>
          </a:p>
        </p:txBody>
      </p:sp>
      <p:sp>
        <p:nvSpPr>
          <p:cNvPr id="2" name="Oval 8">
            <a:extLst>
              <a:ext uri="{FF2B5EF4-FFF2-40B4-BE49-F238E27FC236}">
                <a16:creationId xmlns:a16="http://schemas.microsoft.com/office/drawing/2014/main" id="{1566B873-F51E-5CA7-B16A-3113AEBF0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8960" y="2472267"/>
            <a:ext cx="892544" cy="1456266"/>
          </a:xfrm>
          <a:prstGeom prst="ellipse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q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40F76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40F76"/>
              </a:buClr>
              <a:buSzPct val="7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chemeClr val="bg1"/>
              </a:buClr>
              <a:buSzTx/>
              <a:buFont typeface="Wingdings" pitchFamily="2" charset="2"/>
              <a:buChar char="•"/>
            </a:pPr>
            <a:endParaRPr lang="en-US" altLang="en-US" sz="14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521213"/>
      </p:ext>
    </p:extLst>
  </p:cSld>
  <p:clrMapOvr>
    <a:masterClrMapping/>
  </p:clrMapOvr>
</p:sld>
</file>

<file path=ppt/theme/theme1.xml><?xml version="1.0" encoding="utf-8"?>
<a:theme xmlns:a="http://schemas.openxmlformats.org/drawingml/2006/main" name="Game Theory">
  <a:themeElements>
    <a:clrScheme name="Game Theory">
      <a:dk1>
        <a:sysClr val="windowText" lastClr="10192B"/>
      </a:dk1>
      <a:lt1>
        <a:sysClr val="window" lastClr="FFFFFF"/>
      </a:lt1>
      <a:dk2>
        <a:srgbClr val="041E7A"/>
      </a:dk2>
      <a:lt2>
        <a:srgbClr val="F4F6F9"/>
      </a:lt2>
      <a:accent1>
        <a:srgbClr val="041E7A"/>
      </a:accent1>
      <a:accent2>
        <a:srgbClr val="FFCD00"/>
      </a:accent2>
      <a:accent3>
        <a:srgbClr val="C00000"/>
      </a:accent3>
      <a:accent4>
        <a:srgbClr val="6E7684"/>
      </a:accent4>
      <a:accent5>
        <a:srgbClr val="D6D9E0"/>
      </a:accent5>
      <a:accent6>
        <a:srgbClr val="A9B1BF"/>
      </a:accent6>
      <a:hlink>
        <a:srgbClr val="041E7A"/>
      </a:hlink>
      <a:folHlink>
        <a:srgbClr val="6E7684"/>
      </a:folHlink>
    </a:clrScheme>
    <a:fontScheme name="Game The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me Theory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281</Words>
  <Application>Microsoft Macintosh PowerPoint</Application>
  <PresentationFormat>Widescreen</PresentationFormat>
  <Paragraphs>136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Courier New</vt:lpstr>
      <vt:lpstr>Verdana</vt:lpstr>
      <vt:lpstr>Wingdings</vt:lpstr>
      <vt:lpstr>Game Theory</vt:lpstr>
      <vt:lpstr>Dominant Strategies</vt:lpstr>
      <vt:lpstr>The Game Scandal or Grenada?</vt:lpstr>
      <vt:lpstr>The Game CNN’s perspective</vt:lpstr>
      <vt:lpstr>The Game NYTimes’ perspective</vt:lpstr>
      <vt:lpstr>The Game</vt:lpstr>
      <vt:lpstr>The Game Class Results: Rationality</vt:lpstr>
      <vt:lpstr>The Game Class Results: Common Knowledge</vt:lpstr>
      <vt:lpstr>Rationality &amp; Common Knowledge</vt:lpstr>
      <vt:lpstr>Rationality &amp; Common Knowledge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Mike Shor</dc:creator>
  <cp:keywords/>
  <dc:description/>
  <cp:lastModifiedBy>Mike S</cp:lastModifiedBy>
  <cp:revision>147</cp:revision>
  <dcterms:created xsi:type="dcterms:W3CDTF">2013-01-27T09:14:16Z</dcterms:created>
  <dcterms:modified xsi:type="dcterms:W3CDTF">2026-09-08T13:53:53Z</dcterms:modified>
  <cp:category/>
</cp:coreProperties>
</file>