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435" r:id="rId3"/>
    <p:sldId id="263" r:id="rId4"/>
    <p:sldId id="264" r:id="rId5"/>
    <p:sldId id="265" r:id="rId6"/>
    <p:sldId id="266" r:id="rId7"/>
    <p:sldId id="436" r:id="rId8"/>
    <p:sldId id="439" r:id="rId9"/>
    <p:sldId id="269" r:id="rId10"/>
    <p:sldId id="270" r:id="rId11"/>
    <p:sldId id="271" r:id="rId12"/>
    <p:sldId id="272" r:id="rId13"/>
    <p:sldId id="273" r:id="rId14"/>
    <p:sldId id="441" r:id="rId15"/>
    <p:sldId id="446" r:id="rId16"/>
    <p:sldId id="443" r:id="rId17"/>
    <p:sldId id="445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01"/>
    <a:srgbClr val="ACC1EC"/>
    <a:srgbClr val="BFD9F3"/>
    <a:srgbClr val="C5D6FF"/>
    <a:srgbClr val="000099"/>
    <a:srgbClr val="000000"/>
    <a:srgbClr val="D2FAC6"/>
    <a:srgbClr val="53F022"/>
    <a:srgbClr val="EEEEFF"/>
    <a:srgbClr val="FF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813"/>
  </p:normalViewPr>
  <p:slideViewPr>
    <p:cSldViewPr snapToGrid="0" snapToObjects="1">
      <p:cViewPr varScale="1">
        <p:scale>
          <a:sx n="103" d="100"/>
          <a:sy n="103" d="100"/>
        </p:scale>
        <p:origin x="184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48F55E77-64C4-4144-A4BD-33B18BA59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C664F6FF-8AB8-CF41-8494-85267729C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6EC8D2C4-75F0-6443-83AB-81A8EF588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D35061-42B4-994D-B6BC-8233E17DDD3D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9603D2FD-5F62-9849-9659-B0BAC32F9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34694117-CCDA-F74A-82A3-2ED1CA77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750013AC-0645-F54A-BA96-F9E144D1D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045049-202E-5240-83A1-3949D695A5C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66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C6002F3E-4C3B-2C44-A0CD-388824738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60E0B659-79D3-AB41-95A5-8716D3041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633876D-F5FE-E840-8A6E-F4F74D94D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9B44B4-4082-5841-AE89-CC2055E833D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19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674FDDBB-883A-7F4E-B78F-174492BFE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C78A7AAE-076E-7E4C-B409-F333E0D63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FFB08482-8938-7340-8413-B4CE74AA5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37E774-2BE2-8447-8BA1-31881DDCAB1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036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5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6E91-50A6-F130-8A31-02E1B3E14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CC535948-E40E-4B25-DA16-8FE749FBFB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5B8E0D01-920C-E95A-3B8F-5F1F85DF1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0E52D849-F2F5-B0D6-0C00-D2095D095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98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423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29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0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03C9B955-A001-494E-BAE8-B69A6654C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E1BC9F1-75AA-9E47-8294-B5FB931B2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6A69AC81-F757-6B40-81E5-BB213EB3B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EB80FE-DBFA-834A-93E9-07917CC55E7B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44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6C2CB967-5AF3-8A49-9303-ED7AE1411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69A76B06-092D-F64C-8AA9-208C4D9CA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4584B3D-2BAB-924B-8547-022FEC47F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71054-B2B5-AF49-98FE-C996D45BC681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7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7B439EE9-A154-8343-8548-9D6A9D02A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3BCDD039-11A5-F949-A548-7365E7E42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6327ED0-96EA-9A4A-A5A2-9D40B5C85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632BF1-F924-4C44-8D42-107922E0714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06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AAF6F11F-CCD0-DF4C-A41A-66034BC65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BAC4300A-EA0C-EB47-AF5C-0EB6D9CF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35776D0-F685-1142-A048-47CD0B85D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C35521-69CB-864C-94A2-8917E075EC0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36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7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0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2E1D125C-DDA6-5A4D-9BBE-0BA494A2A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93241C56-9935-B441-BBED-32A78B9B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ED120C25-19E7-704D-A2BD-1FCBBB4CC7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94FA5F-096A-5741-B5E0-3A59F0922FE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2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6D64F00-2B9C-3B44-AF7E-9E8FB601B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Mike Shor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325F373-ED34-8C49-88E3-F69909F759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7C92A249-802A-5249-B8F5-0C7794859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34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5" y="1372580"/>
            <a:ext cx="7772400" cy="34278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9180ED-F855-C644-B0A8-F8BBD6F0A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Mike Shor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5375006-473D-AF49-B6C8-5C38DB59DF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B58E2D89-D6CD-284C-AF5B-98554E3EC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05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  <p:sldLayoutId id="2147483674" r:id="rId4"/>
    <p:sldLayoutId id="2147483675" r:id="rId5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10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Winner’s Curse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B34D05A8-0B0F-664E-94F7-69ACFE835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637CDAFF-99B7-BD47-9A04-D96A188A83AD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750"/>
          </a:p>
        </p:txBody>
      </p:sp>
      <p:graphicFrame>
        <p:nvGraphicFramePr>
          <p:cNvPr id="944256" name="Group 128">
            <a:extLst>
              <a:ext uri="{FF2B5EF4-FFF2-40B4-BE49-F238E27FC236}">
                <a16:creationId xmlns:a16="http://schemas.microsoft.com/office/drawing/2014/main" id="{9E8323BC-0AB3-3E4B-A603-F3EF44393C2B}"/>
              </a:ext>
            </a:extLst>
          </p:cNvPr>
          <p:cNvGraphicFramePr>
            <a:graphicFrameLocks noGrp="1"/>
          </p:cNvGraphicFramePr>
          <p:nvPr/>
        </p:nvGraphicFramePr>
        <p:xfrm>
          <a:off x="1766888" y="1131094"/>
          <a:ext cx="5874547" cy="3886200"/>
        </p:xfrm>
        <a:graphic>
          <a:graphicData uri="http://schemas.openxmlformats.org/drawingml/2006/table">
            <a:tbl>
              <a:tblPr/>
              <a:tblGrid>
                <a:gridCol w="58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680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948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863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681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566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921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638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867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675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923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519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763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688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926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848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790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7CB09D40-1B34-AE46-8F64-EF2A41B52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139" y="258989"/>
            <a:ext cx="6810375" cy="436563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49 Eliminated</a:t>
            </a:r>
            <a:b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(V &gt; 500)</a:t>
            </a:r>
          </a:p>
        </p:txBody>
      </p:sp>
    </p:spTree>
    <p:extLst>
      <p:ext uri="{BB962C8B-B14F-4D97-AF65-F5344CB8AC3E}">
        <p14:creationId xmlns:p14="http://schemas.microsoft.com/office/powerpoint/2010/main" val="150050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48ACFCB8-1A72-044F-9B8A-B7F64EF00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B6473CD5-EFC5-9341-BB25-FE82AE4C7ABC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750"/>
          </a:p>
        </p:txBody>
      </p:sp>
      <p:graphicFrame>
        <p:nvGraphicFramePr>
          <p:cNvPr id="947203" name="Group 3">
            <a:extLst>
              <a:ext uri="{FF2B5EF4-FFF2-40B4-BE49-F238E27FC236}">
                <a16:creationId xmlns:a16="http://schemas.microsoft.com/office/drawing/2014/main" id="{43457E99-49AC-E94E-ADE7-DD586E550AA3}"/>
              </a:ext>
            </a:extLst>
          </p:cNvPr>
          <p:cNvGraphicFramePr>
            <a:graphicFrameLocks noGrp="1"/>
          </p:cNvGraphicFramePr>
          <p:nvPr/>
        </p:nvGraphicFramePr>
        <p:xfrm>
          <a:off x="1766888" y="1131094"/>
          <a:ext cx="5874547" cy="3886200"/>
        </p:xfrm>
        <a:graphic>
          <a:graphicData uri="http://schemas.openxmlformats.org/drawingml/2006/table">
            <a:tbl>
              <a:tblPr/>
              <a:tblGrid>
                <a:gridCol w="58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678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741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9F9B55F8-3DE0-8E47-A0F5-72907B867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139" y="258989"/>
            <a:ext cx="6810375" cy="436563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Value with Synergies</a:t>
            </a:r>
            <a:b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(V x 1.5)</a:t>
            </a:r>
          </a:p>
        </p:txBody>
      </p:sp>
    </p:spTree>
    <p:extLst>
      <p:ext uri="{BB962C8B-B14F-4D97-AF65-F5344CB8AC3E}">
        <p14:creationId xmlns:p14="http://schemas.microsoft.com/office/powerpoint/2010/main" val="417693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B7786B3E-0EF8-0449-84BF-AAD0406D3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6AE226C3-92CF-E848-950B-3819C78C6BF4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750"/>
          </a:p>
        </p:txBody>
      </p:sp>
      <p:graphicFrame>
        <p:nvGraphicFramePr>
          <p:cNvPr id="946179" name="Group 3">
            <a:extLst>
              <a:ext uri="{FF2B5EF4-FFF2-40B4-BE49-F238E27FC236}">
                <a16:creationId xmlns:a16="http://schemas.microsoft.com/office/drawing/2014/main" id="{829B0A88-3881-9945-B979-F9CCB3BA6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03274"/>
              </p:ext>
            </p:extLst>
          </p:nvPr>
        </p:nvGraphicFramePr>
        <p:xfrm>
          <a:off x="1766888" y="1131094"/>
          <a:ext cx="5874547" cy="3886200"/>
        </p:xfrm>
        <a:graphic>
          <a:graphicData uri="http://schemas.openxmlformats.org/drawingml/2006/table">
            <a:tbl>
              <a:tblPr/>
              <a:tblGrid>
                <a:gridCol w="58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5CD9F303-3D0F-234B-ACDB-A30891832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139" y="258989"/>
            <a:ext cx="6810375" cy="436563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Profits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Losses</a:t>
            </a:r>
            <a:b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(Value minus Bid)</a:t>
            </a:r>
          </a:p>
        </p:txBody>
      </p:sp>
    </p:spTree>
    <p:extLst>
      <p:ext uri="{BB962C8B-B14F-4D97-AF65-F5344CB8AC3E}">
        <p14:creationId xmlns:p14="http://schemas.microsoft.com/office/powerpoint/2010/main" val="49820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E225D2B0-CE8E-9E43-B4CE-52535004F0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1656" y="1372791"/>
            <a:ext cx="5829300" cy="3427809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solidFill>
                <a:schemeClr val="tx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-479,  -470,  -449,  -441,  -423,  -413,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-371,  -365,  -363,  -359,  -336,  -332,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-320,  -306,  -303,  -299,  -287,  -255,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-234,  -204,  -204,  -204,  -189,  -174,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-117,  -114,  - 99,  - 96,  - 87,  - 72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solidFill>
                <a:schemeClr val="tx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241,  234,  228,  208,  178,  160,</a:t>
            </a:r>
            <a:r>
              <a:rPr lang="en-US" altLang="en-US" sz="1800" b="1" dirty="0">
                <a:solidFill>
                  <a:schemeClr val="tx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142,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129,  106,  100,   97,   85,   84,   75,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49,   48,   34,   34,   25,    4,    1</a:t>
            </a:r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BEE926A1-1463-1A40-B0AA-8661712B4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D74111E4-6615-E74E-A682-E7C8802546C7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75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EE4CFD4-6503-F240-AADF-CFBAA6908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139" y="258989"/>
            <a:ext cx="6810375" cy="436563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5764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Lost Auction:			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49%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Arial" panose="020B0604020202020204" pitchFamily="34" charset="0"/>
              </a:rPr>
              <a:t>Profit of </a:t>
            </a:r>
            <a:r>
              <a:rPr lang="en-US" altLang="en-US" dirty="0">
                <a:solidFill>
                  <a:srgbClr val="040F76"/>
                </a:solidFill>
                <a:ea typeface="Arial" panose="020B0604020202020204" pitchFamily="34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Won but Lost:		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30%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Arial" panose="020B0604020202020204" pitchFamily="34" charset="0"/>
              </a:rPr>
              <a:t>Average Profit of </a:t>
            </a:r>
            <a:r>
              <a:rPr lang="en-US" altLang="en-US" dirty="0">
                <a:solidFill>
                  <a:srgbClr val="FF0000"/>
                </a:solidFill>
                <a:ea typeface="Arial" panose="020B0604020202020204" pitchFamily="34" charset="0"/>
              </a:rPr>
              <a:t>-279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Won but Won:			21%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Arial" panose="020B0604020202020204" pitchFamily="34" charset="0"/>
              </a:rPr>
              <a:t>Average Profit of  108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Overall profit: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40F76"/>
                </a:solidFill>
                <a:ea typeface="Arial" panose="020B0604020202020204" pitchFamily="34" charset="0"/>
              </a:rPr>
              <a:t>49%(0)</a:t>
            </a:r>
            <a:r>
              <a:rPr lang="en-US" altLang="en-US" dirty="0">
                <a:ea typeface="Arial" panose="020B0604020202020204" pitchFamily="34" charset="0"/>
              </a:rPr>
              <a:t> + </a:t>
            </a:r>
            <a:r>
              <a:rPr lang="en-US" altLang="en-US" dirty="0">
                <a:solidFill>
                  <a:srgbClr val="FF0000"/>
                </a:solidFill>
                <a:ea typeface="Arial" panose="020B0604020202020204" pitchFamily="34" charset="0"/>
              </a:rPr>
              <a:t>30%(-279) </a:t>
            </a:r>
            <a:r>
              <a:rPr lang="en-US" altLang="en-US" dirty="0">
                <a:ea typeface="Arial" panose="020B0604020202020204" pitchFamily="34" charset="0"/>
              </a:rPr>
              <a:t>+ 21%(108)  =  		</a:t>
            </a:r>
            <a:r>
              <a:rPr lang="en-US" altLang="en-US" sz="3200" dirty="0">
                <a:solidFill>
                  <a:srgbClr val="FF0000"/>
                </a:solidFill>
                <a:ea typeface="Arial" panose="020B0604020202020204" pitchFamily="34" charset="0"/>
              </a:rPr>
              <a:t>- 61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Summary 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For a Bid of 500</a:t>
            </a:r>
          </a:p>
        </p:txBody>
      </p:sp>
    </p:spTree>
    <p:extLst>
      <p:ext uri="{BB962C8B-B14F-4D97-AF65-F5344CB8AC3E}">
        <p14:creationId xmlns:p14="http://schemas.microsoft.com/office/powerpoint/2010/main" val="363539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B5D16-DFD1-FD9C-F27C-848228EBC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80355DF7-BF79-9E48-D314-9BE8F132F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Most profitable: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914400" indent="-452438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Bid $0, 	win $0	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Least profitable:</a:t>
            </a:r>
          </a:p>
          <a:p>
            <a:pPr marL="914400" indent="-452438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914400" indent="-452438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Bid $1000, 	lose $250		</a:t>
            </a:r>
          </a:p>
          <a:p>
            <a:pPr marL="461962" indent="0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234C4088-2110-11CB-47E4-948931659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F26BEB4-475A-32A5-BE91-93EF8AF4A6EC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5843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Game 1	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914400" indent="-452438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Very poor!</a:t>
            </a:r>
          </a:p>
          <a:p>
            <a:pPr marL="914400" indent="-452438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On average, you can’t win!</a:t>
            </a:r>
          </a:p>
          <a:p>
            <a:pPr marL="461962" indent="0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Game 2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914400" indent="-452438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Company worth $1000 to $2000</a:t>
            </a:r>
          </a:p>
          <a:p>
            <a:pPr marL="914400" indent="-452438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On average, you can’t lose!</a:t>
            </a:r>
            <a:r>
              <a:rPr lang="en-US" altLang="en-US" sz="1800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	</a:t>
            </a:r>
          </a:p>
          <a:p>
            <a:pPr marL="461962" indent="0">
              <a:lnSpc>
                <a:spcPct val="90000"/>
              </a:lnSpc>
              <a:buNone/>
            </a:pPr>
            <a:endParaRPr lang="en-US" altLang="en-US" sz="2000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Quality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01137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Most profitable: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914400" indent="-452438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Bid $2000, 	win $250	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Least profitable:</a:t>
            </a:r>
          </a:p>
          <a:p>
            <a:pPr marL="914400" indent="-452438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914400" indent="-452438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Bid $1000, 	win $0		</a:t>
            </a:r>
          </a:p>
          <a:p>
            <a:pPr marL="461962" indent="0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0200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Uncertain Valuation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A company is worth between 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$0 and $1000 per block of shares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Synergy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Worth of company increases                                     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by 50% if purchased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Adverse Selection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Offer only accepted                                                      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if company is worth less than offer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Bidding for a Company</a:t>
            </a:r>
          </a:p>
        </p:txBody>
      </p:sp>
    </p:spTree>
    <p:extLst>
      <p:ext uri="{BB962C8B-B14F-4D97-AF65-F5344CB8AC3E}">
        <p14:creationId xmlns:p14="http://schemas.microsoft.com/office/powerpoint/2010/main" val="402532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3">
            <a:extLst>
              <a:ext uri="{FF2B5EF4-FFF2-40B4-BE49-F238E27FC236}">
                <a16:creationId xmlns:a16="http://schemas.microsoft.com/office/drawing/2014/main" id="{AA90A137-DFEF-5343-AC9B-BA1D189BF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88BF23AC-5A85-7A41-BA05-7124844DCBAA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sp>
        <p:nvSpPr>
          <p:cNvPr id="14338" name="Line 6">
            <a:extLst>
              <a:ext uri="{FF2B5EF4-FFF2-40B4-BE49-F238E27FC236}">
                <a16:creationId xmlns:a16="http://schemas.microsoft.com/office/drawing/2014/main" id="{FD88AD9F-B816-FF4B-BF71-619048F5FA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6025" y="1550194"/>
            <a:ext cx="0" cy="30515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4339" name="Text Box 8">
            <a:extLst>
              <a:ext uri="{FF2B5EF4-FFF2-40B4-BE49-F238E27FC236}">
                <a16:creationId xmlns:a16="http://schemas.microsoft.com/office/drawing/2014/main" id="{0E28415A-165A-C045-A5DB-E273DB50E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4577954"/>
            <a:ext cx="62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14340" name="Text Box 9">
            <a:extLst>
              <a:ext uri="{FF2B5EF4-FFF2-40B4-BE49-F238E27FC236}">
                <a16:creationId xmlns:a16="http://schemas.microsoft.com/office/drawing/2014/main" id="{824AF544-AA3E-C344-8547-47548247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553" y="4577954"/>
            <a:ext cx="956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1000</a:t>
            </a: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8C63BED5-29EA-6440-9880-89BF83C02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4" y="2614613"/>
            <a:ext cx="78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1000</a:t>
            </a:r>
          </a:p>
        </p:txBody>
      </p:sp>
      <p:sp>
        <p:nvSpPr>
          <p:cNvPr id="14342" name="Text Box 11">
            <a:extLst>
              <a:ext uri="{FF2B5EF4-FFF2-40B4-BE49-F238E27FC236}">
                <a16:creationId xmlns:a16="http://schemas.microsoft.com/office/drawing/2014/main" id="{5E72945F-D035-9D48-A2FB-51875BA8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338638"/>
            <a:ext cx="83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    0</a:t>
            </a:r>
          </a:p>
        </p:txBody>
      </p:sp>
      <p:sp>
        <p:nvSpPr>
          <p:cNvPr id="14343" name="Text Box 12">
            <a:extLst>
              <a:ext uri="{FF2B5EF4-FFF2-40B4-BE49-F238E27FC236}">
                <a16:creationId xmlns:a16="http://schemas.microsoft.com/office/drawing/2014/main" id="{E98A2125-162F-3E4E-83CA-2BBC9C6ED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4" y="1618060"/>
            <a:ext cx="78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1500</a:t>
            </a:r>
          </a:p>
        </p:txBody>
      </p:sp>
      <p:sp>
        <p:nvSpPr>
          <p:cNvPr id="14346" name="Text Box 15">
            <a:extLst>
              <a:ext uri="{FF2B5EF4-FFF2-40B4-BE49-F238E27FC236}">
                <a16:creationId xmlns:a16="http://schemas.microsoft.com/office/drawing/2014/main" id="{3EEC6ED7-BBD6-1945-90FA-2F635F99E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1244204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value</a:t>
            </a:r>
          </a:p>
        </p:txBody>
      </p:sp>
      <p:sp>
        <p:nvSpPr>
          <p:cNvPr id="14347" name="Text Box 16">
            <a:extLst>
              <a:ext uri="{FF2B5EF4-FFF2-40B4-BE49-F238E27FC236}">
                <a16:creationId xmlns:a16="http://schemas.microsoft.com/office/drawing/2014/main" id="{288DCB37-01E4-1E4F-B5AF-9DD480B51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4385073"/>
            <a:ext cx="50244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bid</a:t>
            </a:r>
          </a:p>
        </p:txBody>
      </p:sp>
      <p:sp>
        <p:nvSpPr>
          <p:cNvPr id="14348" name="Line 7">
            <a:extLst>
              <a:ext uri="{FF2B5EF4-FFF2-40B4-BE49-F238E27FC236}">
                <a16:creationId xmlns:a16="http://schemas.microsoft.com/office/drawing/2014/main" id="{C0504717-C862-3D4F-AA82-84246FB39B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881" y="4593431"/>
            <a:ext cx="48684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89841EE2-2695-CA45-B9E9-6A7B875E0D4F}"/>
              </a:ext>
            </a:extLst>
          </p:cNvPr>
          <p:cNvSpPr>
            <a:spLocks/>
          </p:cNvSpPr>
          <p:nvPr/>
        </p:nvSpPr>
        <p:spPr bwMode="auto">
          <a:xfrm>
            <a:off x="2486025" y="2772966"/>
            <a:ext cx="4275535" cy="1828800"/>
          </a:xfrm>
          <a:custGeom>
            <a:avLst/>
            <a:gdLst>
              <a:gd name="T0" fmla="*/ 0 w 4080"/>
              <a:gd name="T1" fmla="*/ 2147483646 h 1536"/>
              <a:gd name="T2" fmla="*/ 2147483646 w 4080"/>
              <a:gd name="T3" fmla="*/ 0 h 1536"/>
              <a:gd name="T4" fmla="*/ 2147483646 w 4080"/>
              <a:gd name="T5" fmla="*/ 2147483646 h 1536"/>
              <a:gd name="T6" fmla="*/ 0 60000 65536"/>
              <a:gd name="T7" fmla="*/ 0 60000 65536"/>
              <a:gd name="T8" fmla="*/ 0 60000 65536"/>
              <a:gd name="T9" fmla="*/ 0 w 4080"/>
              <a:gd name="T10" fmla="*/ 0 h 1536"/>
              <a:gd name="T11" fmla="*/ 4080 w 4080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0" h="1536">
                <a:moveTo>
                  <a:pt x="0" y="1536"/>
                </a:moveTo>
                <a:lnTo>
                  <a:pt x="4080" y="0"/>
                </a:lnTo>
                <a:lnTo>
                  <a:pt x="4080" y="1536"/>
                </a:lnTo>
              </a:path>
            </a:pathLst>
          </a:custGeom>
          <a:solidFill>
            <a:srgbClr val="ACC1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050" dirty="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CBC5F2BB-C79D-874B-A7FA-E3B0CCE0ABE7}"/>
              </a:ext>
            </a:extLst>
          </p:cNvPr>
          <p:cNvSpPr>
            <a:spLocks/>
          </p:cNvSpPr>
          <p:nvPr/>
        </p:nvSpPr>
        <p:spPr bwMode="auto">
          <a:xfrm>
            <a:off x="2486025" y="1801416"/>
            <a:ext cx="4275535" cy="2800350"/>
          </a:xfrm>
          <a:custGeom>
            <a:avLst/>
            <a:gdLst>
              <a:gd name="T0" fmla="*/ 0 w 4080"/>
              <a:gd name="T1" fmla="*/ 2147483646 h 2352"/>
              <a:gd name="T2" fmla="*/ 2147483646 w 4080"/>
              <a:gd name="T3" fmla="*/ 2147483646 h 2352"/>
              <a:gd name="T4" fmla="*/ 2147483646 w 4080"/>
              <a:gd name="T5" fmla="*/ 0 h 2352"/>
              <a:gd name="T6" fmla="*/ 0 w 4080"/>
              <a:gd name="T7" fmla="*/ 2147483646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4080"/>
              <a:gd name="T13" fmla="*/ 0 h 2352"/>
              <a:gd name="T14" fmla="*/ 4080 w 4080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0" h="2352">
                <a:moveTo>
                  <a:pt x="0" y="2352"/>
                </a:moveTo>
                <a:lnTo>
                  <a:pt x="4080" y="816"/>
                </a:lnTo>
                <a:lnTo>
                  <a:pt x="4080" y="0"/>
                </a:lnTo>
                <a:lnTo>
                  <a:pt x="0" y="2352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3019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>
            <a:extLst>
              <a:ext uri="{FF2B5EF4-FFF2-40B4-BE49-F238E27FC236}">
                <a16:creationId xmlns:a16="http://schemas.microsoft.com/office/drawing/2014/main" id="{B153A58E-1574-3B48-99CB-822722A806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A66D3614-617F-6E4C-8BBE-09FF73162063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sp>
        <p:nvSpPr>
          <p:cNvPr id="16386" name="Line 2">
            <a:extLst>
              <a:ext uri="{FF2B5EF4-FFF2-40B4-BE49-F238E27FC236}">
                <a16:creationId xmlns:a16="http://schemas.microsoft.com/office/drawing/2014/main" id="{B63BBD33-BA48-0D4C-A0C6-40C97B0D38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6025" y="1550194"/>
            <a:ext cx="0" cy="30515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BA28B8D-FE74-4D4E-A98A-F902C319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4577954"/>
            <a:ext cx="62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5A4C82AF-7B71-B94A-BE3F-A755FA5A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553" y="4577954"/>
            <a:ext cx="956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1000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0FD9CB50-4795-E445-BEFB-CC618421E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4" y="2614613"/>
            <a:ext cx="78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1000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917ACD19-CE4F-DD42-952A-AD04FCE12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338638"/>
            <a:ext cx="83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    0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BA103F39-DA59-E447-99B7-C904BDE78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4" y="1618060"/>
            <a:ext cx="78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1500</a:t>
            </a:r>
          </a:p>
        </p:txBody>
      </p:sp>
      <p:sp>
        <p:nvSpPr>
          <p:cNvPr id="16392" name="Freeform 8">
            <a:extLst>
              <a:ext uri="{FF2B5EF4-FFF2-40B4-BE49-F238E27FC236}">
                <a16:creationId xmlns:a16="http://schemas.microsoft.com/office/drawing/2014/main" id="{D62975B5-FA72-7D42-B123-F84E1CCDCF33}"/>
              </a:ext>
            </a:extLst>
          </p:cNvPr>
          <p:cNvSpPr>
            <a:spLocks/>
          </p:cNvSpPr>
          <p:nvPr/>
        </p:nvSpPr>
        <p:spPr bwMode="auto">
          <a:xfrm>
            <a:off x="2486025" y="2785323"/>
            <a:ext cx="4275535" cy="1828800"/>
          </a:xfrm>
          <a:custGeom>
            <a:avLst/>
            <a:gdLst>
              <a:gd name="T0" fmla="*/ 0 w 4080"/>
              <a:gd name="T1" fmla="*/ 2147483646 h 1536"/>
              <a:gd name="T2" fmla="*/ 2147483646 w 4080"/>
              <a:gd name="T3" fmla="*/ 0 h 1536"/>
              <a:gd name="T4" fmla="*/ 2147483646 w 4080"/>
              <a:gd name="T5" fmla="*/ 2147483646 h 1536"/>
              <a:gd name="T6" fmla="*/ 0 60000 65536"/>
              <a:gd name="T7" fmla="*/ 0 60000 65536"/>
              <a:gd name="T8" fmla="*/ 0 60000 65536"/>
              <a:gd name="T9" fmla="*/ 0 w 4080"/>
              <a:gd name="T10" fmla="*/ 0 h 1536"/>
              <a:gd name="T11" fmla="*/ 4080 w 4080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0" h="1536">
                <a:moveTo>
                  <a:pt x="0" y="1536"/>
                </a:moveTo>
                <a:lnTo>
                  <a:pt x="4080" y="0"/>
                </a:lnTo>
                <a:lnTo>
                  <a:pt x="4080" y="1536"/>
                </a:lnTo>
              </a:path>
            </a:pathLst>
          </a:custGeom>
          <a:solidFill>
            <a:srgbClr val="ACC1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050" dirty="0"/>
          </a:p>
        </p:txBody>
      </p:sp>
      <p:sp>
        <p:nvSpPr>
          <p:cNvPr id="16393" name="Freeform 9">
            <a:extLst>
              <a:ext uri="{FF2B5EF4-FFF2-40B4-BE49-F238E27FC236}">
                <a16:creationId xmlns:a16="http://schemas.microsoft.com/office/drawing/2014/main" id="{B92B8A09-A986-004D-813E-0D695D0E54DC}"/>
              </a:ext>
            </a:extLst>
          </p:cNvPr>
          <p:cNvSpPr>
            <a:spLocks/>
          </p:cNvSpPr>
          <p:nvPr/>
        </p:nvSpPr>
        <p:spPr bwMode="auto">
          <a:xfrm>
            <a:off x="2486025" y="1801416"/>
            <a:ext cx="4275535" cy="2800350"/>
          </a:xfrm>
          <a:custGeom>
            <a:avLst/>
            <a:gdLst>
              <a:gd name="T0" fmla="*/ 0 w 4080"/>
              <a:gd name="T1" fmla="*/ 2147483646 h 2352"/>
              <a:gd name="T2" fmla="*/ 2147483646 w 4080"/>
              <a:gd name="T3" fmla="*/ 2147483646 h 2352"/>
              <a:gd name="T4" fmla="*/ 2147483646 w 4080"/>
              <a:gd name="T5" fmla="*/ 0 h 2352"/>
              <a:gd name="T6" fmla="*/ 0 w 4080"/>
              <a:gd name="T7" fmla="*/ 2147483646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4080"/>
              <a:gd name="T13" fmla="*/ 0 h 2352"/>
              <a:gd name="T14" fmla="*/ 4080 w 4080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0" h="2352">
                <a:moveTo>
                  <a:pt x="0" y="2352"/>
                </a:moveTo>
                <a:lnTo>
                  <a:pt x="4080" y="816"/>
                </a:lnTo>
                <a:lnTo>
                  <a:pt x="4080" y="0"/>
                </a:lnTo>
                <a:lnTo>
                  <a:pt x="0" y="2352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050" dirty="0"/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5A5E2C78-ABB0-F344-9384-53BD5B93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1244204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value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729315D-FCE3-A045-8AFF-0B5C08129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4385073"/>
            <a:ext cx="56129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bid</a:t>
            </a:r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5701EA47-6978-4248-BB14-88CC1DBCA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881" y="4593431"/>
            <a:ext cx="48684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F89159B4-02AE-954E-94E8-7055D513E6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2748" y="1612106"/>
            <a:ext cx="0" cy="297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6398" name="Line 14">
            <a:extLst>
              <a:ext uri="{FF2B5EF4-FFF2-40B4-BE49-F238E27FC236}">
                <a16:creationId xmlns:a16="http://schemas.microsoft.com/office/drawing/2014/main" id="{312EB121-0C88-2747-BB6A-D77302ABF5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9357" y="3477986"/>
            <a:ext cx="261818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8498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>
            <a:extLst>
              <a:ext uri="{FF2B5EF4-FFF2-40B4-BE49-F238E27FC236}">
                <a16:creationId xmlns:a16="http://schemas.microsoft.com/office/drawing/2014/main" id="{6741C7FC-2996-414E-83DE-E8CECB2B5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FB647-B9FA-DA43-BF63-BAB1B577A463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18434" name="AutoShape 2">
            <a:extLst>
              <a:ext uri="{FF2B5EF4-FFF2-40B4-BE49-F238E27FC236}">
                <a16:creationId xmlns:a16="http://schemas.microsoft.com/office/drawing/2014/main" id="{C809858D-8679-6C4D-BF53-7AB6C762E14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96741" y="3468292"/>
            <a:ext cx="1721644" cy="1126331"/>
          </a:xfrm>
          <a:prstGeom prst="rtTriangle">
            <a:avLst/>
          </a:prstGeom>
          <a:solidFill>
            <a:srgbClr val="FF3A0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050"/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C3C8E976-727C-F441-927C-703431A1C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6025" y="1550194"/>
            <a:ext cx="0" cy="30515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49ACBEA1-1C08-8B47-ADCA-F972F386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4577954"/>
            <a:ext cx="62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27DE53E2-0FC1-D345-A65E-4C9C2B0C0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4" y="2614613"/>
            <a:ext cx="78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1000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18A8450E-29C1-C74E-B90C-32B860A4A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338638"/>
            <a:ext cx="83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    0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A4FE6B13-9ACE-C84D-9F08-9B3E85374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4" y="1618060"/>
            <a:ext cx="78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1500</a:t>
            </a:r>
          </a:p>
        </p:txBody>
      </p:sp>
      <p:sp>
        <p:nvSpPr>
          <p:cNvPr id="18441" name="Freeform 9">
            <a:extLst>
              <a:ext uri="{FF2B5EF4-FFF2-40B4-BE49-F238E27FC236}">
                <a16:creationId xmlns:a16="http://schemas.microsoft.com/office/drawing/2014/main" id="{88F76135-1DEE-A845-914D-3C8F40A553B0}"/>
              </a:ext>
            </a:extLst>
          </p:cNvPr>
          <p:cNvSpPr>
            <a:spLocks/>
          </p:cNvSpPr>
          <p:nvPr/>
        </p:nvSpPr>
        <p:spPr bwMode="auto">
          <a:xfrm>
            <a:off x="2486025" y="2772966"/>
            <a:ext cx="4275535" cy="1828800"/>
          </a:xfrm>
          <a:custGeom>
            <a:avLst/>
            <a:gdLst>
              <a:gd name="T0" fmla="*/ 0 w 4080"/>
              <a:gd name="T1" fmla="*/ 2147483646 h 1536"/>
              <a:gd name="T2" fmla="*/ 2147483646 w 4080"/>
              <a:gd name="T3" fmla="*/ 0 h 1536"/>
              <a:gd name="T4" fmla="*/ 2147483646 w 4080"/>
              <a:gd name="T5" fmla="*/ 2147483646 h 1536"/>
              <a:gd name="T6" fmla="*/ 0 60000 65536"/>
              <a:gd name="T7" fmla="*/ 0 60000 65536"/>
              <a:gd name="T8" fmla="*/ 0 60000 65536"/>
              <a:gd name="T9" fmla="*/ 0 w 4080"/>
              <a:gd name="T10" fmla="*/ 0 h 1536"/>
              <a:gd name="T11" fmla="*/ 4080 w 4080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0" h="1536">
                <a:moveTo>
                  <a:pt x="0" y="1536"/>
                </a:moveTo>
                <a:lnTo>
                  <a:pt x="4080" y="0"/>
                </a:lnTo>
                <a:lnTo>
                  <a:pt x="4080" y="1536"/>
                </a:lnTo>
              </a:path>
            </a:pathLst>
          </a:custGeom>
          <a:solidFill>
            <a:srgbClr val="ACC1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050" dirty="0"/>
          </a:p>
        </p:txBody>
      </p:sp>
      <p:sp>
        <p:nvSpPr>
          <p:cNvPr id="18442" name="Freeform 10">
            <a:extLst>
              <a:ext uri="{FF2B5EF4-FFF2-40B4-BE49-F238E27FC236}">
                <a16:creationId xmlns:a16="http://schemas.microsoft.com/office/drawing/2014/main" id="{6AA63EF3-ADC5-034C-A5FA-901EE7A964B5}"/>
              </a:ext>
            </a:extLst>
          </p:cNvPr>
          <p:cNvSpPr>
            <a:spLocks/>
          </p:cNvSpPr>
          <p:nvPr/>
        </p:nvSpPr>
        <p:spPr bwMode="auto">
          <a:xfrm>
            <a:off x="2486025" y="1801416"/>
            <a:ext cx="4275535" cy="2800350"/>
          </a:xfrm>
          <a:custGeom>
            <a:avLst/>
            <a:gdLst>
              <a:gd name="T0" fmla="*/ 0 w 4080"/>
              <a:gd name="T1" fmla="*/ 2147483646 h 2352"/>
              <a:gd name="T2" fmla="*/ 2147483646 w 4080"/>
              <a:gd name="T3" fmla="*/ 2147483646 h 2352"/>
              <a:gd name="T4" fmla="*/ 2147483646 w 4080"/>
              <a:gd name="T5" fmla="*/ 0 h 2352"/>
              <a:gd name="T6" fmla="*/ 0 w 4080"/>
              <a:gd name="T7" fmla="*/ 2147483646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4080"/>
              <a:gd name="T13" fmla="*/ 0 h 2352"/>
              <a:gd name="T14" fmla="*/ 4080 w 4080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0" h="2352">
                <a:moveTo>
                  <a:pt x="0" y="2352"/>
                </a:moveTo>
                <a:lnTo>
                  <a:pt x="4080" y="816"/>
                </a:lnTo>
                <a:lnTo>
                  <a:pt x="4080" y="0"/>
                </a:lnTo>
                <a:lnTo>
                  <a:pt x="0" y="2352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050"/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3F9DA77C-11A1-424A-B7A4-BD91DD388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1244204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value</a:t>
            </a: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8DC39731-7608-1B4A-A83D-67AD127AD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881" y="4593431"/>
            <a:ext cx="48684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8446" name="AutoShape 14">
            <a:extLst>
              <a:ext uri="{FF2B5EF4-FFF2-40B4-BE49-F238E27FC236}">
                <a16:creationId xmlns:a16="http://schemas.microsoft.com/office/drawing/2014/main" id="{09C096BB-C6ED-7D4F-A269-25C2A054D6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6549" y="2853758"/>
            <a:ext cx="915590" cy="597694"/>
          </a:xfrm>
          <a:prstGeom prst="rtTriangle">
            <a:avLst/>
          </a:prstGeom>
          <a:solidFill>
            <a:srgbClr val="009B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050"/>
          </a:p>
        </p:txBody>
      </p:sp>
      <p:sp>
        <p:nvSpPr>
          <p:cNvPr id="18448" name="Line 16">
            <a:extLst>
              <a:ext uri="{FF2B5EF4-FFF2-40B4-BE49-F238E27FC236}">
                <a16:creationId xmlns:a16="http://schemas.microsoft.com/office/drawing/2014/main" id="{7A63451F-FB85-8D4F-9690-9D05DD342A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9357" y="3470161"/>
            <a:ext cx="267057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633BE0AB-BB3B-7F40-B770-3F9E0FA76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2247900"/>
            <a:ext cx="0" cy="867966"/>
          </a:xfrm>
          <a:prstGeom prst="line">
            <a:avLst/>
          </a:prstGeom>
          <a:noFill/>
          <a:ln w="28575">
            <a:solidFill>
              <a:srgbClr val="009B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4E3FE7CE-7CF7-D444-8CB8-8449F6274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9419" y="2247900"/>
            <a:ext cx="0" cy="1075135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38741951-8F28-304B-883E-7402AD76C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519" y="1847850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loss</a:t>
            </a:r>
            <a:endParaRPr lang="en-US" altLang="en-US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AE9E12CA-AE9F-6148-81F8-8BA0EA7D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157" y="1847850"/>
            <a:ext cx="1016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9B00"/>
                </a:solidFill>
                <a:latin typeface="Verdana" panose="020B0604030504040204" pitchFamily="34" charset="0"/>
              </a:rPr>
              <a:t>profit</a:t>
            </a:r>
            <a:endParaRPr lang="en-US" altLang="en-US" sz="1800" dirty="0">
              <a:solidFill>
                <a:srgbClr val="009B00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76D51B66-FC83-B447-9FC2-EDAA4B9AFC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2748" y="1612106"/>
            <a:ext cx="0" cy="297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6605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9E04FC45-FB02-FE4D-921F-3A3BEEB27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6B640025-56DE-904F-BF71-6D1F3E96536E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20482" name="AutoShape 2">
            <a:extLst>
              <a:ext uri="{FF2B5EF4-FFF2-40B4-BE49-F238E27FC236}">
                <a16:creationId xmlns:a16="http://schemas.microsoft.com/office/drawing/2014/main" id="{2F9E9A78-5C0D-914C-85DD-556C7200A5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96741" y="3090863"/>
            <a:ext cx="2299097" cy="1503760"/>
          </a:xfrm>
          <a:prstGeom prst="rtTriangle">
            <a:avLst/>
          </a:prstGeom>
          <a:solidFill>
            <a:srgbClr val="FF3A0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050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19170FDF-2737-E74C-A7F3-042FB28D6C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6025" y="1550194"/>
            <a:ext cx="0" cy="30515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8F1AA877-6987-C445-8E41-73127E365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4577954"/>
            <a:ext cx="62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F07A27A1-9B12-D147-94A9-2B3E1B23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553" y="4577954"/>
            <a:ext cx="956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1000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C870C52A-364D-F646-AFAD-02C97DE44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4" y="2614613"/>
            <a:ext cx="78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1000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06D08986-CC8C-F44A-A8A2-4A3331A5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338638"/>
            <a:ext cx="83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    0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3FD28867-32B3-6C47-BA25-00F90A7E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4" y="1618060"/>
            <a:ext cx="78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1500</a:t>
            </a:r>
          </a:p>
        </p:txBody>
      </p:sp>
      <p:sp>
        <p:nvSpPr>
          <p:cNvPr id="20489" name="Freeform 9">
            <a:extLst>
              <a:ext uri="{FF2B5EF4-FFF2-40B4-BE49-F238E27FC236}">
                <a16:creationId xmlns:a16="http://schemas.microsoft.com/office/drawing/2014/main" id="{D355E839-50A6-4D4A-B546-BB34565EF5C9}"/>
              </a:ext>
            </a:extLst>
          </p:cNvPr>
          <p:cNvSpPr>
            <a:spLocks/>
          </p:cNvSpPr>
          <p:nvPr/>
        </p:nvSpPr>
        <p:spPr bwMode="auto">
          <a:xfrm>
            <a:off x="2486025" y="2772966"/>
            <a:ext cx="4275535" cy="1828800"/>
          </a:xfrm>
          <a:custGeom>
            <a:avLst/>
            <a:gdLst>
              <a:gd name="T0" fmla="*/ 0 w 4080"/>
              <a:gd name="T1" fmla="*/ 2147483646 h 1536"/>
              <a:gd name="T2" fmla="*/ 2147483646 w 4080"/>
              <a:gd name="T3" fmla="*/ 0 h 1536"/>
              <a:gd name="T4" fmla="*/ 2147483646 w 4080"/>
              <a:gd name="T5" fmla="*/ 2147483646 h 1536"/>
              <a:gd name="T6" fmla="*/ 0 60000 65536"/>
              <a:gd name="T7" fmla="*/ 0 60000 65536"/>
              <a:gd name="T8" fmla="*/ 0 60000 65536"/>
              <a:gd name="T9" fmla="*/ 0 w 4080"/>
              <a:gd name="T10" fmla="*/ 0 h 1536"/>
              <a:gd name="T11" fmla="*/ 4080 w 4080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0" h="1536">
                <a:moveTo>
                  <a:pt x="0" y="1536"/>
                </a:moveTo>
                <a:lnTo>
                  <a:pt x="4080" y="0"/>
                </a:lnTo>
                <a:lnTo>
                  <a:pt x="4080" y="1536"/>
                </a:lnTo>
              </a:path>
            </a:pathLst>
          </a:custGeom>
          <a:solidFill>
            <a:srgbClr val="ACC1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050"/>
          </a:p>
        </p:txBody>
      </p:sp>
      <p:sp>
        <p:nvSpPr>
          <p:cNvPr id="20490" name="Freeform 10">
            <a:extLst>
              <a:ext uri="{FF2B5EF4-FFF2-40B4-BE49-F238E27FC236}">
                <a16:creationId xmlns:a16="http://schemas.microsoft.com/office/drawing/2014/main" id="{B4171474-D47B-BF47-8416-97E1134A4C09}"/>
              </a:ext>
            </a:extLst>
          </p:cNvPr>
          <p:cNvSpPr>
            <a:spLocks/>
          </p:cNvSpPr>
          <p:nvPr/>
        </p:nvSpPr>
        <p:spPr bwMode="auto">
          <a:xfrm>
            <a:off x="2486025" y="1801416"/>
            <a:ext cx="4275535" cy="2800350"/>
          </a:xfrm>
          <a:custGeom>
            <a:avLst/>
            <a:gdLst>
              <a:gd name="T0" fmla="*/ 0 w 4080"/>
              <a:gd name="T1" fmla="*/ 2147483646 h 2352"/>
              <a:gd name="T2" fmla="*/ 2147483646 w 4080"/>
              <a:gd name="T3" fmla="*/ 2147483646 h 2352"/>
              <a:gd name="T4" fmla="*/ 2147483646 w 4080"/>
              <a:gd name="T5" fmla="*/ 0 h 2352"/>
              <a:gd name="T6" fmla="*/ 0 w 4080"/>
              <a:gd name="T7" fmla="*/ 2147483646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4080"/>
              <a:gd name="T13" fmla="*/ 0 h 2352"/>
              <a:gd name="T14" fmla="*/ 4080 w 4080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0" h="2352">
                <a:moveTo>
                  <a:pt x="0" y="2352"/>
                </a:moveTo>
                <a:lnTo>
                  <a:pt x="4080" y="816"/>
                </a:lnTo>
                <a:lnTo>
                  <a:pt x="4080" y="0"/>
                </a:lnTo>
                <a:lnTo>
                  <a:pt x="0" y="2352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050"/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A15F61DB-5EC3-AC41-9889-D9174ABCC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1244204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value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C618F656-85FC-E14B-974F-6EAA6EB1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4385073"/>
            <a:ext cx="622696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bid</a:t>
            </a:r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id="{2F92D803-85B2-DB47-8B22-3742A1447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881" y="4593431"/>
            <a:ext cx="48684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0494" name="AutoShape 14">
            <a:extLst>
              <a:ext uri="{FF2B5EF4-FFF2-40B4-BE49-F238E27FC236}">
                <a16:creationId xmlns:a16="http://schemas.microsoft.com/office/drawing/2014/main" id="{1265090E-C01F-B049-9F68-71ADEDD894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67263" y="2260997"/>
            <a:ext cx="1270397" cy="828675"/>
          </a:xfrm>
          <a:prstGeom prst="rtTriangle">
            <a:avLst/>
          </a:prstGeom>
          <a:solidFill>
            <a:srgbClr val="009B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050"/>
          </a:p>
        </p:txBody>
      </p:sp>
      <p:sp>
        <p:nvSpPr>
          <p:cNvPr id="20495" name="Line 15">
            <a:extLst>
              <a:ext uri="{FF2B5EF4-FFF2-40B4-BE49-F238E27FC236}">
                <a16:creationId xmlns:a16="http://schemas.microsoft.com/office/drawing/2014/main" id="{319607EF-0CD6-9849-97C9-D784F4E6B5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5994" y="1772841"/>
            <a:ext cx="0" cy="281582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CDB27085-FD32-054A-9527-31F0C24FFD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9356" y="3088481"/>
            <a:ext cx="3562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0497" name="Line 17">
            <a:extLst>
              <a:ext uri="{FF2B5EF4-FFF2-40B4-BE49-F238E27FC236}">
                <a16:creationId xmlns:a16="http://schemas.microsoft.com/office/drawing/2014/main" id="{6CB40DBB-5088-E548-844E-6713B74A3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6369" y="2247900"/>
            <a:ext cx="0" cy="400050"/>
          </a:xfrm>
          <a:prstGeom prst="line">
            <a:avLst/>
          </a:prstGeom>
          <a:noFill/>
          <a:ln w="28575">
            <a:solidFill>
              <a:srgbClr val="009B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0498" name="Line 18">
            <a:extLst>
              <a:ext uri="{FF2B5EF4-FFF2-40B4-BE49-F238E27FC236}">
                <a16:creationId xmlns:a16="http://schemas.microsoft.com/office/drawing/2014/main" id="{5FCF5D62-9FE8-A84A-A8BD-ADFDBAA4A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9419" y="2247901"/>
            <a:ext cx="0" cy="697706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90E7FD6B-E4B6-9140-A66A-805FAB60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519" y="1847850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loss</a:t>
            </a:r>
            <a:endParaRPr lang="en-US" altLang="en-US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77834ABC-8E65-A740-9696-35CCEEA27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121" y="1847850"/>
            <a:ext cx="107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9B00"/>
                </a:solidFill>
                <a:latin typeface="Verdana" panose="020B0604030504040204" pitchFamily="34" charset="0"/>
              </a:rPr>
              <a:t>profit</a:t>
            </a:r>
            <a:endParaRPr lang="en-US" altLang="en-US" sz="1800" dirty="0">
              <a:solidFill>
                <a:srgbClr val="009B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6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Expected value of the company is irrelevant!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Consider only the expected value of the company </a:t>
            </a:r>
            <a:r>
              <a:rPr lang="en-US" altLang="en-US" i="1" dirty="0"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you win!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081338" algn="l"/>
                <a:tab pos="5711825" algn="l"/>
              </a:tabLst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Why?</a:t>
            </a:r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021C8D14-1926-AA4B-9536-5B62A515BBA0}"/>
              </a:ext>
            </a:extLst>
          </p:cNvPr>
          <p:cNvGrpSpPr>
            <a:grpSpLocks/>
          </p:cNvGrpSpPr>
          <p:nvPr/>
        </p:nvGrpSpPr>
        <p:grpSpPr bwMode="auto">
          <a:xfrm>
            <a:off x="1381125" y="2302782"/>
            <a:ext cx="6809700" cy="665775"/>
            <a:chOff x="784" y="1804"/>
            <a:chExt cx="4392" cy="431"/>
          </a:xfrm>
        </p:grpSpPr>
        <p:sp>
          <p:nvSpPr>
            <p:cNvPr id="7" name="Line 25">
              <a:extLst>
                <a:ext uri="{FF2B5EF4-FFF2-40B4-BE49-F238E27FC236}">
                  <a16:creationId xmlns:a16="http://schemas.microsoft.com/office/drawing/2014/main" id="{B44D6455-9681-A944-8743-FE6211924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" y="1860"/>
              <a:ext cx="3730" cy="0"/>
            </a:xfrm>
            <a:prstGeom prst="line">
              <a:avLst/>
            </a:prstGeom>
            <a:noFill/>
            <a:ln w="57150">
              <a:solidFill>
                <a:srgbClr val="040F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Text Box 26">
              <a:extLst>
                <a:ext uri="{FF2B5EF4-FFF2-40B4-BE49-F238E27FC236}">
                  <a16:creationId xmlns:a16="http://schemas.microsoft.com/office/drawing/2014/main" id="{D7D8639D-1D5B-D04E-A810-D1E87072F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" y="1869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40F76"/>
                  </a:solidFill>
                  <a:latin typeface="Verdana" panose="020B0604030504040204" pitchFamily="34" charset="0"/>
                </a:rPr>
                <a:t>0</a:t>
              </a:r>
              <a:endParaRPr lang="en-US" altLang="en-US" sz="2400">
                <a:solidFill>
                  <a:srgbClr val="040F7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38AD14D3-41A3-DF49-B16E-AE9F96AF7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" y="1869"/>
              <a:ext cx="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40F76"/>
                  </a:solidFill>
                  <a:latin typeface="Verdana" panose="020B0604030504040204" pitchFamily="34" charset="0"/>
                </a:rPr>
                <a:t>1000</a:t>
              </a:r>
              <a:endParaRPr lang="en-US" altLang="en-US" sz="2400">
                <a:solidFill>
                  <a:srgbClr val="040F7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CDCF295F-1887-EA4C-BB0C-8EB58D830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" y="1870"/>
              <a:ext cx="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bg2"/>
                  </a:solidFill>
                  <a:latin typeface="Verdana" panose="020B0604030504040204" pitchFamily="34" charset="0"/>
                </a:rPr>
                <a:t>500</a:t>
              </a:r>
              <a:endParaRPr lang="en-US" altLang="en-US" sz="2400">
                <a:solidFill>
                  <a:schemeClr val="bg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Oval 29">
              <a:extLst>
                <a:ext uri="{FF2B5EF4-FFF2-40B4-BE49-F238E27FC236}">
                  <a16:creationId xmlns:a16="http://schemas.microsoft.com/office/drawing/2014/main" id="{F110CD74-0302-C349-9D33-23C85ACC4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804"/>
              <a:ext cx="115" cy="115"/>
            </a:xfrm>
            <a:prstGeom prst="ellipse">
              <a:avLst/>
            </a:prstGeom>
            <a:solidFill>
              <a:srgbClr val="040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pitchFamily="2" charset="2"/>
                <a:buChar char="•"/>
              </a:pPr>
              <a:endParaRPr lang="en-US" altLang="en-US" sz="1400"/>
            </a:p>
          </p:txBody>
        </p:sp>
        <p:sp>
          <p:nvSpPr>
            <p:cNvPr id="12" name="Oval 30">
              <a:extLst>
                <a:ext uri="{FF2B5EF4-FFF2-40B4-BE49-F238E27FC236}">
                  <a16:creationId xmlns:a16="http://schemas.microsoft.com/office/drawing/2014/main" id="{D1B543D8-3228-AD49-B5A7-D95AC2926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1804"/>
              <a:ext cx="115" cy="115"/>
            </a:xfrm>
            <a:prstGeom prst="ellipse">
              <a:avLst/>
            </a:prstGeom>
            <a:solidFill>
              <a:srgbClr val="040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pitchFamily="2" charset="2"/>
                <a:buChar char="•"/>
              </a:pPr>
              <a:endParaRPr lang="en-US" altLang="en-US" sz="1400"/>
            </a:p>
          </p:txBody>
        </p:sp>
        <p:sp>
          <p:nvSpPr>
            <p:cNvPr id="13" name="Oval 31">
              <a:extLst>
                <a:ext uri="{FF2B5EF4-FFF2-40B4-BE49-F238E27FC236}">
                  <a16:creationId xmlns:a16="http://schemas.microsoft.com/office/drawing/2014/main" id="{B24D07BB-8342-DD40-8D66-CBDDB1807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1805"/>
              <a:ext cx="115" cy="11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pitchFamily="2" charset="2"/>
                <a:buChar char="•"/>
              </a:pPr>
              <a:endParaRPr lang="en-US" altLang="en-US" sz="1400"/>
            </a:p>
          </p:txBody>
        </p:sp>
      </p:grpSp>
      <p:grpSp>
        <p:nvGrpSpPr>
          <p:cNvPr id="14" name="Group 37">
            <a:extLst>
              <a:ext uri="{FF2B5EF4-FFF2-40B4-BE49-F238E27FC236}">
                <a16:creationId xmlns:a16="http://schemas.microsoft.com/office/drawing/2014/main" id="{DECA5EF6-AEB7-3B4C-85C0-F3C0397A05DE}"/>
              </a:ext>
            </a:extLst>
          </p:cNvPr>
          <p:cNvGrpSpPr>
            <a:grpSpLocks/>
          </p:cNvGrpSpPr>
          <p:nvPr/>
        </p:nvGrpSpPr>
        <p:grpSpPr bwMode="auto">
          <a:xfrm>
            <a:off x="1381125" y="3971408"/>
            <a:ext cx="6809700" cy="1092118"/>
            <a:chOff x="794" y="3254"/>
            <a:chExt cx="4392" cy="707"/>
          </a:xfrm>
        </p:grpSpPr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1264723C-9A45-EB4E-8DF2-9B00051C0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8" y="3582"/>
              <a:ext cx="91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rgbClr val="7030A0"/>
                  </a:solidFill>
                  <a:latin typeface="Verdana" panose="020B0604030504040204" pitchFamily="34" charset="0"/>
                </a:rPr>
                <a:t>½b</a:t>
              </a:r>
              <a:endParaRPr lang="en-US" altLang="en-US" sz="2400" dirty="0">
                <a:solidFill>
                  <a:srgbClr val="7030A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DC7F0595-732D-264E-ABA5-495C87E22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" y="3579"/>
              <a:ext cx="44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40F76"/>
                  </a:solidFill>
                  <a:latin typeface="Verdana" panose="020B0604030504040204" pitchFamily="34" charset="0"/>
                </a:rPr>
                <a:t>b</a:t>
              </a:r>
              <a:endParaRPr lang="en-US" altLang="en-US" sz="2400">
                <a:solidFill>
                  <a:srgbClr val="040F7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8C7E9950-2AF6-5040-80C7-F84266B43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4" y="3408"/>
              <a:ext cx="0" cy="199"/>
            </a:xfrm>
            <a:prstGeom prst="line">
              <a:avLst/>
            </a:prstGeom>
            <a:noFill/>
            <a:ln w="19050">
              <a:solidFill>
                <a:srgbClr val="040F7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211B73E3-83CE-E846-B9E9-FD66C109A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4" y="3405"/>
              <a:ext cx="0" cy="19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">
              <a:extLst>
                <a:ext uri="{FF2B5EF4-FFF2-40B4-BE49-F238E27FC236}">
                  <a16:creationId xmlns:a16="http://schemas.microsoft.com/office/drawing/2014/main" id="{5987EE2C-DE6E-B246-B69D-B1652B1BF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" y="3310"/>
              <a:ext cx="3730" cy="0"/>
            </a:xfrm>
            <a:prstGeom prst="line">
              <a:avLst/>
            </a:prstGeom>
            <a:noFill/>
            <a:ln w="57150">
              <a:solidFill>
                <a:srgbClr val="040F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3F89DDFC-2C34-9349-87A6-06D7A109A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3319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40F76"/>
                  </a:solidFill>
                  <a:latin typeface="Verdana" panose="020B0604030504040204" pitchFamily="34" charset="0"/>
                </a:rPr>
                <a:t>0</a:t>
              </a:r>
              <a:endParaRPr lang="en-US" altLang="en-US" sz="2400">
                <a:solidFill>
                  <a:srgbClr val="040F7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Text Box 6">
              <a:extLst>
                <a:ext uri="{FF2B5EF4-FFF2-40B4-BE49-F238E27FC236}">
                  <a16:creationId xmlns:a16="http://schemas.microsoft.com/office/drawing/2014/main" id="{11514EDB-585F-F147-A505-47E18A2FF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3319"/>
              <a:ext cx="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40F76"/>
                  </a:solidFill>
                  <a:latin typeface="Verdana" panose="020B0604030504040204" pitchFamily="34" charset="0"/>
                </a:rPr>
                <a:t>1000</a:t>
              </a:r>
              <a:endParaRPr lang="en-US" altLang="en-US" sz="2400">
                <a:solidFill>
                  <a:srgbClr val="040F7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5AE95957-362E-3347-AE01-E91133B32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254"/>
              <a:ext cx="115" cy="115"/>
            </a:xfrm>
            <a:prstGeom prst="ellipse">
              <a:avLst/>
            </a:prstGeom>
            <a:solidFill>
              <a:srgbClr val="040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pitchFamily="2" charset="2"/>
                <a:buChar char="•"/>
              </a:pPr>
              <a:endParaRPr lang="en-US" altLang="en-US" sz="1400"/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8D4BDB89-187B-BE45-BC25-9EF28C5E6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3254"/>
              <a:ext cx="115" cy="115"/>
            </a:xfrm>
            <a:prstGeom prst="ellipse">
              <a:avLst/>
            </a:prstGeom>
            <a:solidFill>
              <a:srgbClr val="040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pitchFamily="2" charset="2"/>
                <a:buChar char="•"/>
              </a:pPr>
              <a:endParaRPr lang="en-US" altLang="en-US" sz="140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8DDDCE37-863C-B944-B206-6F51A51CE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3255"/>
              <a:ext cx="115" cy="11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pitchFamily="2" charset="2"/>
                <a:buChar char="•"/>
              </a:pPr>
              <a:endParaRPr lang="en-US" altLang="en-US" sz="1400"/>
            </a:p>
          </p:txBody>
        </p:sp>
        <p:sp>
          <p:nvSpPr>
            <p:cNvPr id="25" name="Oval 34">
              <a:extLst>
                <a:ext uri="{FF2B5EF4-FFF2-40B4-BE49-F238E27FC236}">
                  <a16:creationId xmlns:a16="http://schemas.microsoft.com/office/drawing/2014/main" id="{4B622828-A0EC-B54D-B3E8-127B9C12B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260"/>
              <a:ext cx="115" cy="115"/>
            </a:xfrm>
            <a:prstGeom prst="ellipse">
              <a:avLst/>
            </a:prstGeom>
            <a:solidFill>
              <a:srgbClr val="040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pitchFamily="2" charset="2"/>
                <a:buChar char="•"/>
              </a:pPr>
              <a:endParaRPr lang="en-US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25250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41313" algn="l"/>
              </a:tabLst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Bid </a:t>
            </a:r>
            <a:r>
              <a:rPr lang="en-US" altLang="en-US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dollars</a:t>
            </a:r>
            <a:endParaRPr lang="en-US" altLang="en-US" sz="2000" b="1" i="1" dirty="0">
              <a:solidFill>
                <a:srgbClr val="040F76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341313" algn="l"/>
              </a:tabLst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Expected value if you win:		½b</a:t>
            </a:r>
          </a:p>
          <a:p>
            <a:pPr marL="342900" lvl="2" indent="-342900">
              <a:lnSpc>
                <a:spcPct val="90000"/>
              </a:lnSpc>
              <a:tabLst>
                <a:tab pos="341313" algn="l"/>
              </a:tabLst>
            </a:pPr>
            <a:r>
              <a:rPr lang="en-US" alt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If win, company</a:t>
            </a:r>
            <a:r>
              <a:rPr lang="ja-JP" altLang="en-US"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 value between 0 and b</a:t>
            </a:r>
          </a:p>
          <a:p>
            <a:pPr>
              <a:lnSpc>
                <a:spcPct val="90000"/>
              </a:lnSpc>
              <a:tabLst>
                <a:tab pos="341313" algn="l"/>
              </a:tabLst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Synergy: 50% added value:		¾b</a:t>
            </a: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342900" lvl="2" indent="-342900">
              <a:lnSpc>
                <a:spcPct val="90000"/>
              </a:lnSpc>
              <a:tabLst>
                <a:tab pos="341313" algn="l"/>
              </a:tabLst>
            </a:pPr>
            <a:r>
              <a:rPr lang="en-US" alt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1.5 x ½b = ¾b		</a:t>
            </a:r>
            <a:endParaRPr lang="en-US" altLang="en-US" sz="1600" i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41313" algn="l"/>
              </a:tabLst>
            </a:pPr>
            <a:r>
              <a:rPr lang="en-US" altLang="en-US" sz="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41313" algn="l"/>
              </a:tabLst>
            </a:pPr>
            <a:r>
              <a:rPr lang="en-US" altLang="en-US" sz="2000" b="1" i="1" dirty="0">
                <a:solidFill>
                  <a:srgbClr val="040F7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if win: pay b but receive ¾ b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41313" algn="l"/>
              </a:tabLst>
            </a:pPr>
            <a:endParaRPr lang="en-US" altLang="en-US" sz="600" b="1" i="1" dirty="0">
              <a:solidFill>
                <a:srgbClr val="040F76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341313" algn="l"/>
              </a:tabLst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Expected Loss if you win: 		¼ b</a:t>
            </a:r>
          </a:p>
          <a:p>
            <a:pPr>
              <a:lnSpc>
                <a:spcPct val="90000"/>
              </a:lnSpc>
              <a:tabLst>
                <a:tab pos="341313" algn="l"/>
              </a:tabLst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Probability of winning: 		b  / 1000</a:t>
            </a:r>
          </a:p>
          <a:p>
            <a:pPr>
              <a:lnSpc>
                <a:spcPct val="90000"/>
              </a:lnSpc>
              <a:tabLst>
                <a:tab pos="341313" algn="l"/>
              </a:tabLst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Expected loss: 			b</a:t>
            </a:r>
            <a:r>
              <a:rPr lang="en-US" altLang="en-US" sz="2000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 4000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Expected Profit</a:t>
            </a:r>
          </a:p>
        </p:txBody>
      </p:sp>
    </p:spTree>
    <p:extLst>
      <p:ext uri="{BB962C8B-B14F-4D97-AF65-F5344CB8AC3E}">
        <p14:creationId xmlns:p14="http://schemas.microsoft.com/office/powerpoint/2010/main" val="142636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0027F5EF-7C77-E543-8D9D-0AF56C515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139" y="258989"/>
            <a:ext cx="6810375" cy="436563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100 Random Company Values</a:t>
            </a:r>
            <a:b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Place a Bid of 500</a:t>
            </a:r>
          </a:p>
        </p:txBody>
      </p:sp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37176349-56F0-BD4E-8C2C-5E592727A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9DF670B-665B-A245-92F4-B91FE1874980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graphicFrame>
        <p:nvGraphicFramePr>
          <p:cNvPr id="943236" name="Group 132">
            <a:extLst>
              <a:ext uri="{FF2B5EF4-FFF2-40B4-BE49-F238E27FC236}">
                <a16:creationId xmlns:a16="http://schemas.microsoft.com/office/drawing/2014/main" id="{571A7DC1-DA08-5E4B-BCCB-F17F5705974C}"/>
              </a:ext>
            </a:extLst>
          </p:cNvPr>
          <p:cNvGraphicFramePr>
            <a:graphicFrameLocks noGrp="1"/>
          </p:cNvGraphicFramePr>
          <p:nvPr/>
        </p:nvGraphicFramePr>
        <p:xfrm>
          <a:off x="1766888" y="1131094"/>
          <a:ext cx="5874547" cy="3886200"/>
        </p:xfrm>
        <a:graphic>
          <a:graphicData uri="http://schemas.openxmlformats.org/drawingml/2006/table">
            <a:tbl>
              <a:tblPr/>
              <a:tblGrid>
                <a:gridCol w="58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725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790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472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917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383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854</a:t>
                      </a: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91139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8400</TotalTime>
  <Words>957</Words>
  <Application>Microsoft Macintosh PowerPoint</Application>
  <PresentationFormat>On-screen Show (16:9)</PresentationFormat>
  <Paragraphs>566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Courier New</vt:lpstr>
      <vt:lpstr>Lora</vt:lpstr>
      <vt:lpstr>Quattrocento Sans</vt:lpstr>
      <vt:lpstr>Verdana</vt:lpstr>
      <vt:lpstr>Wingdings</vt:lpstr>
      <vt:lpstr>Viola template</vt:lpstr>
      <vt:lpstr>Game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100 Random Company Values Place a Bid of 500</vt:lpstr>
      <vt:lpstr>49 Eliminated (V &gt; 500)</vt:lpstr>
      <vt:lpstr>Value with Synergies (V x 1.5)</vt:lpstr>
      <vt:lpstr>Profits and Losses (Value minus Bid)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199</cp:revision>
  <dcterms:created xsi:type="dcterms:W3CDTF">2017-10-16T01:28:23Z</dcterms:created>
  <dcterms:modified xsi:type="dcterms:W3CDTF">2026-04-22T17:19:24Z</dcterms:modified>
</cp:coreProperties>
</file>